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07"/>
  </p:notesMasterIdLst>
  <p:sldIdLst>
    <p:sldId id="256" r:id="rId2"/>
    <p:sldId id="446" r:id="rId3"/>
    <p:sldId id="447" r:id="rId4"/>
    <p:sldId id="471" r:id="rId5"/>
    <p:sldId id="470" r:id="rId6"/>
    <p:sldId id="448" r:id="rId7"/>
    <p:sldId id="466" r:id="rId8"/>
    <p:sldId id="467" r:id="rId9"/>
    <p:sldId id="468" r:id="rId10"/>
    <p:sldId id="463" r:id="rId11"/>
    <p:sldId id="464" r:id="rId12"/>
    <p:sldId id="462" r:id="rId13"/>
    <p:sldId id="449" r:id="rId14"/>
    <p:sldId id="465" r:id="rId15"/>
    <p:sldId id="459" r:id="rId16"/>
    <p:sldId id="460" r:id="rId17"/>
    <p:sldId id="450" r:id="rId18"/>
    <p:sldId id="453" r:id="rId19"/>
    <p:sldId id="457" r:id="rId20"/>
    <p:sldId id="458" r:id="rId21"/>
    <p:sldId id="451" r:id="rId22"/>
    <p:sldId id="359" r:id="rId23"/>
    <p:sldId id="296" r:id="rId24"/>
    <p:sldId id="297" r:id="rId25"/>
    <p:sldId id="298" r:id="rId26"/>
    <p:sldId id="299" r:id="rId27"/>
    <p:sldId id="300" r:id="rId28"/>
    <p:sldId id="370" r:id="rId29"/>
    <p:sldId id="372" r:id="rId30"/>
    <p:sldId id="371" r:id="rId31"/>
    <p:sldId id="373" r:id="rId32"/>
    <p:sldId id="374" r:id="rId33"/>
    <p:sldId id="375" r:id="rId34"/>
    <p:sldId id="376" r:id="rId35"/>
    <p:sldId id="341" r:id="rId36"/>
    <p:sldId id="378" r:id="rId37"/>
    <p:sldId id="338" r:id="rId38"/>
    <p:sldId id="280" r:id="rId39"/>
    <p:sldId id="257" r:id="rId40"/>
    <p:sldId id="258" r:id="rId41"/>
    <p:sldId id="259" r:id="rId42"/>
    <p:sldId id="444" r:id="rId43"/>
    <p:sldId id="445" r:id="rId44"/>
    <p:sldId id="268" r:id="rId45"/>
    <p:sldId id="260" r:id="rId46"/>
    <p:sldId id="404" r:id="rId47"/>
    <p:sldId id="261" r:id="rId48"/>
    <p:sldId id="405" r:id="rId49"/>
    <p:sldId id="410" r:id="rId50"/>
    <p:sldId id="469" r:id="rId51"/>
    <p:sldId id="381" r:id="rId52"/>
    <p:sldId id="452" r:id="rId53"/>
    <p:sldId id="438" r:id="rId54"/>
    <p:sldId id="284" r:id="rId55"/>
    <p:sldId id="285" r:id="rId56"/>
    <p:sldId id="286" r:id="rId57"/>
    <p:sldId id="406" r:id="rId58"/>
    <p:sldId id="407" r:id="rId59"/>
    <p:sldId id="411" r:id="rId60"/>
    <p:sldId id="461" r:id="rId61"/>
    <p:sldId id="412" r:id="rId62"/>
    <p:sldId id="413" r:id="rId63"/>
    <p:sldId id="414" r:id="rId64"/>
    <p:sldId id="408" r:id="rId65"/>
    <p:sldId id="380" r:id="rId66"/>
    <p:sldId id="281" r:id="rId67"/>
    <p:sldId id="454" r:id="rId68"/>
    <p:sldId id="282" r:id="rId69"/>
    <p:sldId id="283" r:id="rId70"/>
    <p:sldId id="409" r:id="rId71"/>
    <p:sldId id="382" r:id="rId72"/>
    <p:sldId id="383" r:id="rId73"/>
    <p:sldId id="384" r:id="rId74"/>
    <p:sldId id="287" r:id="rId75"/>
    <p:sldId id="290" r:id="rId76"/>
    <p:sldId id="329" r:id="rId77"/>
    <p:sldId id="331" r:id="rId78"/>
    <p:sldId id="330" r:id="rId79"/>
    <p:sldId id="415" r:id="rId80"/>
    <p:sldId id="417" r:id="rId81"/>
    <p:sldId id="440" r:id="rId82"/>
    <p:sldId id="441" r:id="rId83"/>
    <p:sldId id="439" r:id="rId84"/>
    <p:sldId id="455" r:id="rId85"/>
    <p:sldId id="418" r:id="rId86"/>
    <p:sldId id="419" r:id="rId87"/>
    <p:sldId id="420" r:id="rId88"/>
    <p:sldId id="421" r:id="rId89"/>
    <p:sldId id="422" r:id="rId90"/>
    <p:sldId id="425" r:id="rId91"/>
    <p:sldId id="424" r:id="rId92"/>
    <p:sldId id="423" r:id="rId93"/>
    <p:sldId id="426" r:id="rId94"/>
    <p:sldId id="427" r:id="rId95"/>
    <p:sldId id="428" r:id="rId96"/>
    <p:sldId id="429" r:id="rId97"/>
    <p:sldId id="430" r:id="rId98"/>
    <p:sldId id="431" r:id="rId99"/>
    <p:sldId id="432" r:id="rId100"/>
    <p:sldId id="433" r:id="rId101"/>
    <p:sldId id="434" r:id="rId102"/>
    <p:sldId id="435" r:id="rId103"/>
    <p:sldId id="436" r:id="rId104"/>
    <p:sldId id="437" r:id="rId105"/>
    <p:sldId id="442"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sorterViewPr>
    <p:cViewPr>
      <p:scale>
        <a:sx n="47" d="100"/>
        <a:sy n="4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C7968-4688-4A71-93D3-CA7A07222194}" type="datetimeFigureOut">
              <a:rPr lang="en-IN" smtClean="0"/>
              <a:t>03-01-2024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B20C5-94A3-45C0-BFB1-ABB1F10CE0C8}" type="slidenum">
              <a:rPr lang="en-IN" smtClean="0"/>
              <a:t>‹#›</a:t>
            </a:fld>
            <a:endParaRPr lang="en-IN"/>
          </a:p>
        </p:txBody>
      </p:sp>
    </p:spTree>
    <p:extLst>
      <p:ext uri="{BB962C8B-B14F-4D97-AF65-F5344CB8AC3E}">
        <p14:creationId xmlns:p14="http://schemas.microsoft.com/office/powerpoint/2010/main" val="1566164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613792A-6FE7-405D-B8CB-448BFC706790}" type="datetimeFigureOut">
              <a:rPr lang="en-IN" smtClean="0"/>
              <a:t>03-01-2024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A79DF-1FE3-4E64-A8DE-D3BDAF36B84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51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13792A-6FE7-405D-B8CB-448BFC706790}" type="datetimeFigureOut">
              <a:rPr lang="en-IN" smtClean="0"/>
              <a:t>03-01-2024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298207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13792A-6FE7-405D-B8CB-448BFC706790}" type="datetimeFigureOut">
              <a:rPr lang="en-IN" smtClean="0"/>
              <a:t>03-01-2024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A79DF-1FE3-4E64-A8DE-D3BDAF36B84F}"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45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13792A-6FE7-405D-B8CB-448BFC706790}" type="datetimeFigureOut">
              <a:rPr lang="en-IN" smtClean="0"/>
              <a:t>03-01-2024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393888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13792A-6FE7-405D-B8CB-448BFC706790}" type="datetimeFigureOut">
              <a:rPr lang="en-IN" smtClean="0"/>
              <a:t>03-01-2024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1A79DF-1FE3-4E64-A8DE-D3BDAF36B84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849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13792A-6FE7-405D-B8CB-448BFC706790}" type="datetimeFigureOut">
              <a:rPr lang="en-IN" smtClean="0"/>
              <a:t>03-01-2024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60737425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13792A-6FE7-405D-B8CB-448BFC706790}" type="datetimeFigureOut">
              <a:rPr lang="en-IN" smtClean="0"/>
              <a:t>03-01-2024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5288303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13792A-6FE7-405D-B8CB-448BFC706790}" type="datetimeFigureOut">
              <a:rPr lang="en-IN" smtClean="0"/>
              <a:t>03-01-2024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321651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13792A-6FE7-405D-B8CB-448BFC706790}" type="datetimeFigureOut">
              <a:rPr lang="en-IN" smtClean="0"/>
              <a:t>03-01-2024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1309207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13792A-6FE7-405D-B8CB-448BFC706790}" type="datetimeFigureOut">
              <a:rPr lang="en-IN" smtClean="0"/>
              <a:t>03-01-2024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1A79DF-1FE3-4E64-A8DE-D3BDAF36B84F}" type="slidenum">
              <a:rPr lang="en-IN" smtClean="0"/>
              <a:t>‹#›</a:t>
            </a:fld>
            <a:endParaRPr lang="en-IN"/>
          </a:p>
        </p:txBody>
      </p:sp>
    </p:spTree>
    <p:extLst>
      <p:ext uri="{BB962C8B-B14F-4D97-AF65-F5344CB8AC3E}">
        <p14:creationId xmlns:p14="http://schemas.microsoft.com/office/powerpoint/2010/main" val="409461124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13792A-6FE7-405D-B8CB-448BFC706790}" type="datetimeFigureOut">
              <a:rPr lang="en-IN" smtClean="0"/>
              <a:t>03-01-2024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1A79DF-1FE3-4E64-A8DE-D3BDAF36B84F}"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75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613792A-6FE7-405D-B8CB-448BFC706790}" type="datetimeFigureOut">
              <a:rPr lang="en-IN" smtClean="0"/>
              <a:t>03-01-2024</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A79DF-1FE3-4E64-A8DE-D3BDAF36B84F}"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55202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www.kaggle.com/carrie1/ecommerce-data/data"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mindmajix.com/hadoop-hdfs-commands-with-examples"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s://highlyscalable.wordpress.com/2012/02/01/mapreduce-patterns/"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dzone.com/articles/introduction-to-hadoop-mapnbspreduce"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411B-0D06-49D8-B8CD-4FF3A5BAA7C2}"/>
              </a:ext>
            </a:extLst>
          </p:cNvPr>
          <p:cNvSpPr>
            <a:spLocks noGrp="1"/>
          </p:cNvSpPr>
          <p:nvPr>
            <p:ph type="ctrTitle"/>
          </p:nvPr>
        </p:nvSpPr>
        <p:spPr/>
        <p:txBody>
          <a:bodyPr/>
          <a:lstStyle/>
          <a:p>
            <a:r>
              <a:rPr lang="en-IN" dirty="0"/>
              <a:t>big data Analytics and </a:t>
            </a:r>
            <a:r>
              <a:rPr lang="en-IN" dirty="0" err="1"/>
              <a:t>hadoop</a:t>
            </a:r>
            <a:endParaRPr lang="en-IN" dirty="0"/>
          </a:p>
        </p:txBody>
      </p:sp>
      <p:sp>
        <p:nvSpPr>
          <p:cNvPr id="3" name="Subtitle 2">
            <a:extLst>
              <a:ext uri="{FF2B5EF4-FFF2-40B4-BE49-F238E27FC236}">
                <a16:creationId xmlns:a16="http://schemas.microsoft.com/office/drawing/2014/main" id="{901267E8-BF55-4467-AF26-440F9D7F1127}"/>
              </a:ext>
            </a:extLst>
          </p:cNvPr>
          <p:cNvSpPr>
            <a:spLocks noGrp="1"/>
          </p:cNvSpPr>
          <p:nvPr>
            <p:ph type="subTitle" idx="1"/>
          </p:nvPr>
        </p:nvSpPr>
        <p:spPr/>
        <p:txBody>
          <a:bodyPr/>
          <a:lstStyle/>
          <a:p>
            <a:r>
              <a:rPr lang="en-IN" dirty="0" err="1"/>
              <a:t>Suryadev</a:t>
            </a:r>
            <a:r>
              <a:rPr lang="en-IN" dirty="0"/>
              <a:t> Chaudhary</a:t>
            </a:r>
          </a:p>
        </p:txBody>
      </p:sp>
    </p:spTree>
    <p:extLst>
      <p:ext uri="{BB962C8B-B14F-4D97-AF65-F5344CB8AC3E}">
        <p14:creationId xmlns:p14="http://schemas.microsoft.com/office/powerpoint/2010/main" val="3837774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D7F81-C072-4D14-83EB-9B3E5AA90F03}"/>
              </a:ext>
            </a:extLst>
          </p:cNvPr>
          <p:cNvSpPr>
            <a:spLocks noGrp="1"/>
          </p:cNvSpPr>
          <p:nvPr>
            <p:ph type="title"/>
          </p:nvPr>
        </p:nvSpPr>
        <p:spPr/>
        <p:txBody>
          <a:bodyPr/>
          <a:lstStyle/>
          <a:p>
            <a:r>
              <a:rPr lang="en-US" dirty="0"/>
              <a:t>Hardware “scale-up” versus “scale-out”</a:t>
            </a:r>
            <a:endParaRPr lang="en-IN" dirty="0"/>
          </a:p>
        </p:txBody>
      </p:sp>
      <p:sp>
        <p:nvSpPr>
          <p:cNvPr id="3" name="Content Placeholder 2">
            <a:extLst>
              <a:ext uri="{FF2B5EF4-FFF2-40B4-BE49-F238E27FC236}">
                <a16:creationId xmlns:a16="http://schemas.microsoft.com/office/drawing/2014/main" id="{36546341-3979-41A6-B0AE-928E7DD1FD27}"/>
              </a:ext>
            </a:extLst>
          </p:cNvPr>
          <p:cNvSpPr>
            <a:spLocks noGrp="1"/>
          </p:cNvSpPr>
          <p:nvPr>
            <p:ph idx="1"/>
          </p:nvPr>
        </p:nvSpPr>
        <p:spPr/>
        <p:txBody>
          <a:bodyPr/>
          <a:lstStyle/>
          <a:p>
            <a:r>
              <a:rPr lang="en-US" dirty="0"/>
              <a:t>Traditional approach for handling scale: Scale-up</a:t>
            </a:r>
          </a:p>
          <a:p>
            <a:pPr lvl="1"/>
            <a:r>
              <a:rPr lang="en-US" dirty="0"/>
              <a:t>Use a very powerful server</a:t>
            </a:r>
          </a:p>
          <a:p>
            <a:pPr lvl="1"/>
            <a:r>
              <a:rPr lang="en-US" dirty="0"/>
              <a:t>Upgrade the hardware – better processor, RAM, storage capacity</a:t>
            </a:r>
          </a:p>
          <a:p>
            <a:pPr lvl="1"/>
            <a:r>
              <a:rPr lang="en-US" dirty="0"/>
              <a:t>Creates single point of failure or else needs more backups and other complications</a:t>
            </a:r>
          </a:p>
          <a:p>
            <a:r>
              <a:rPr lang="en-US" dirty="0"/>
              <a:t>Google approach: Scale-out</a:t>
            </a:r>
          </a:p>
          <a:p>
            <a:pPr lvl="1"/>
            <a:r>
              <a:rPr lang="en-US" dirty="0"/>
              <a:t>Instead of buying a single $1 million machine, buy 200 $5,000 machines</a:t>
            </a:r>
          </a:p>
          <a:p>
            <a:pPr lvl="1"/>
            <a:r>
              <a:rPr lang="en-US" dirty="0"/>
              <a:t>If capacity expansion is needed, add more machines</a:t>
            </a:r>
          </a:p>
          <a:p>
            <a:pPr lvl="1"/>
            <a:endParaRPr lang="en-US" dirty="0"/>
          </a:p>
          <a:p>
            <a:pPr lvl="1"/>
            <a:endParaRPr lang="en-US" dirty="0"/>
          </a:p>
          <a:p>
            <a:pPr lvl="1"/>
            <a:endParaRPr lang="en-IN" dirty="0"/>
          </a:p>
        </p:txBody>
      </p:sp>
    </p:spTree>
    <p:extLst>
      <p:ext uri="{BB962C8B-B14F-4D97-AF65-F5344CB8AC3E}">
        <p14:creationId xmlns:p14="http://schemas.microsoft.com/office/powerpoint/2010/main" val="9959638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B4C0-525F-474C-B81A-57F23BC52A0E}"/>
              </a:ext>
            </a:extLst>
          </p:cNvPr>
          <p:cNvSpPr>
            <a:spLocks noGrp="1"/>
          </p:cNvSpPr>
          <p:nvPr>
            <p:ph type="title"/>
          </p:nvPr>
        </p:nvSpPr>
        <p:spPr/>
        <p:txBody>
          <a:bodyPr/>
          <a:lstStyle/>
          <a:p>
            <a:r>
              <a:rPr lang="en-IN" dirty="0"/>
              <a:t>Batch analysis of sensor data</a:t>
            </a:r>
          </a:p>
        </p:txBody>
      </p:sp>
      <p:sp>
        <p:nvSpPr>
          <p:cNvPr id="3" name="Content Placeholder 2">
            <a:extLst>
              <a:ext uri="{FF2B5EF4-FFF2-40B4-BE49-F238E27FC236}">
                <a16:creationId xmlns:a16="http://schemas.microsoft.com/office/drawing/2014/main" id="{B8E6697A-27D2-4071-A01B-D53075FC46D1}"/>
              </a:ext>
            </a:extLst>
          </p:cNvPr>
          <p:cNvSpPr>
            <a:spLocks noGrp="1"/>
          </p:cNvSpPr>
          <p:nvPr>
            <p:ph idx="1"/>
          </p:nvPr>
        </p:nvSpPr>
        <p:spPr/>
        <p:txBody>
          <a:bodyPr/>
          <a:lstStyle/>
          <a:p>
            <a:r>
              <a:rPr lang="en-US" dirty="0"/>
              <a:t>For this example, we will assume that we have a data collector, which retrieves the sensor data collected in the cloud database and creates a raw data file in a form suitable for processing by Hadoop. </a:t>
            </a:r>
          </a:p>
          <a:p>
            <a:r>
              <a:rPr lang="en-US" dirty="0"/>
              <a:t>The raw data file consists of the raw sensor readings along with the timestamps as shown below:</a:t>
            </a:r>
          </a:p>
          <a:p>
            <a:r>
              <a:rPr lang="en-IN" dirty="0"/>
              <a:t>"2015-04-29 10:15:32",38,42,34,5</a:t>
            </a:r>
          </a:p>
          <a:p>
            <a:r>
              <a:rPr lang="en-IN" dirty="0"/>
              <a:t>:</a:t>
            </a:r>
          </a:p>
          <a:p>
            <a:r>
              <a:rPr lang="en-IN" dirty="0"/>
              <a:t>"2015-04-30 10:15:32",87,48,21,4</a:t>
            </a:r>
          </a:p>
        </p:txBody>
      </p:sp>
    </p:spTree>
    <p:extLst>
      <p:ext uri="{BB962C8B-B14F-4D97-AF65-F5344CB8AC3E}">
        <p14:creationId xmlns:p14="http://schemas.microsoft.com/office/powerpoint/2010/main" val="2977668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FAF1-C0C6-4BD6-8B21-0814AA63BBD8}"/>
              </a:ext>
            </a:extLst>
          </p:cNvPr>
          <p:cNvSpPr>
            <a:spLocks noGrp="1"/>
          </p:cNvSpPr>
          <p:nvPr>
            <p:ph type="title"/>
          </p:nvPr>
        </p:nvSpPr>
        <p:spPr/>
        <p:txBody>
          <a:bodyPr/>
          <a:lstStyle/>
          <a:p>
            <a:r>
              <a:rPr lang="en-IN" dirty="0"/>
              <a:t>Sensor data example</a:t>
            </a:r>
          </a:p>
        </p:txBody>
      </p:sp>
      <p:sp>
        <p:nvSpPr>
          <p:cNvPr id="3" name="Content Placeholder 2">
            <a:extLst>
              <a:ext uri="{FF2B5EF4-FFF2-40B4-BE49-F238E27FC236}">
                <a16:creationId xmlns:a16="http://schemas.microsoft.com/office/drawing/2014/main" id="{4C51D570-F1FC-4891-AC76-46EF588FFB10}"/>
              </a:ext>
            </a:extLst>
          </p:cNvPr>
          <p:cNvSpPr>
            <a:spLocks noGrp="1"/>
          </p:cNvSpPr>
          <p:nvPr>
            <p:ph idx="1"/>
          </p:nvPr>
        </p:nvSpPr>
        <p:spPr/>
        <p:txBody>
          <a:bodyPr/>
          <a:lstStyle/>
          <a:p>
            <a:r>
              <a:rPr lang="en-IN" dirty="0"/>
              <a:t>d:\code\hadoop\pythonSensorData\Mapper.py, Reducer.py and sensor.txt</a:t>
            </a:r>
          </a:p>
          <a:p>
            <a:endParaRPr lang="en-IN" dirty="0"/>
          </a:p>
          <a:p>
            <a:r>
              <a:rPr lang="en-IN" dirty="0"/>
              <a:t>D:\code\hadoop\pythonSensorData&gt;type sensor.txt | python Mapper.py | python Reducer.py</a:t>
            </a:r>
          </a:p>
          <a:p>
            <a:r>
              <a:rPr lang="en-IN" dirty="0"/>
              <a:t> "2020-04-29 10:15      [37.0, 43.6, 32.2, 4.0]</a:t>
            </a:r>
          </a:p>
          <a:p>
            <a:r>
              <a:rPr lang="en-IN" dirty="0"/>
              <a:t> "2020-04-29 10:16      [35.4, 43.2, 31.8, 3.2]</a:t>
            </a:r>
          </a:p>
        </p:txBody>
      </p:sp>
    </p:spTree>
    <p:extLst>
      <p:ext uri="{BB962C8B-B14F-4D97-AF65-F5344CB8AC3E}">
        <p14:creationId xmlns:p14="http://schemas.microsoft.com/office/powerpoint/2010/main" val="1868766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ACA6-2A26-445F-B06D-862A8182724C}"/>
              </a:ext>
            </a:extLst>
          </p:cNvPr>
          <p:cNvSpPr>
            <a:spLocks noGrp="1"/>
          </p:cNvSpPr>
          <p:nvPr>
            <p:ph type="title"/>
          </p:nvPr>
        </p:nvSpPr>
        <p:spPr/>
        <p:txBody>
          <a:bodyPr/>
          <a:lstStyle/>
          <a:p>
            <a:r>
              <a:rPr lang="en-IN" dirty="0"/>
              <a:t>Country-wise sales</a:t>
            </a:r>
          </a:p>
        </p:txBody>
      </p:sp>
      <p:sp>
        <p:nvSpPr>
          <p:cNvPr id="3" name="Content Placeholder 2">
            <a:extLst>
              <a:ext uri="{FF2B5EF4-FFF2-40B4-BE49-F238E27FC236}">
                <a16:creationId xmlns:a16="http://schemas.microsoft.com/office/drawing/2014/main" id="{C9D1CC0B-A74D-49AF-95A7-95337833964E}"/>
              </a:ext>
            </a:extLst>
          </p:cNvPr>
          <p:cNvSpPr>
            <a:spLocks noGrp="1"/>
          </p:cNvSpPr>
          <p:nvPr>
            <p:ph idx="1"/>
          </p:nvPr>
        </p:nvSpPr>
        <p:spPr/>
        <p:txBody>
          <a:bodyPr>
            <a:normAutofit/>
          </a:bodyPr>
          <a:lstStyle/>
          <a:p>
            <a:r>
              <a:rPr lang="en-US" dirty="0"/>
              <a:t>C:\Windows\System32\cmd.exe</a:t>
            </a:r>
          </a:p>
          <a:p>
            <a:endParaRPr lang="en-US" dirty="0"/>
          </a:p>
          <a:p>
            <a:r>
              <a:rPr lang="en-IN" dirty="0"/>
              <a:t>D:\code\hadoop\pythonCountrySales&gt;type data.csv | python mapper.py | python reducer.py</a:t>
            </a:r>
          </a:p>
          <a:p>
            <a:endParaRPr lang="en-IN" dirty="0"/>
          </a:p>
          <a:p>
            <a:r>
              <a:rPr lang="en-IN" dirty="0"/>
              <a:t>Note: Data size is quite large (File is here: </a:t>
            </a:r>
            <a:r>
              <a:rPr lang="en-IN" dirty="0">
                <a:hlinkClick r:id="rId2"/>
              </a:rPr>
              <a:t>https://www.kaggle.com/carrie1/ecommerce-data/data</a:t>
            </a:r>
            <a:r>
              <a:rPr lang="en-IN" dirty="0"/>
              <a:t>)</a:t>
            </a:r>
          </a:p>
        </p:txBody>
      </p:sp>
    </p:spTree>
    <p:extLst>
      <p:ext uri="{BB962C8B-B14F-4D97-AF65-F5344CB8AC3E}">
        <p14:creationId xmlns:p14="http://schemas.microsoft.com/office/powerpoint/2010/main" val="3931472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CDA3F-C243-4BA1-BD77-755390C9E7FB}"/>
              </a:ext>
            </a:extLst>
          </p:cNvPr>
          <p:cNvSpPr>
            <a:spLocks noGrp="1"/>
          </p:cNvSpPr>
          <p:nvPr>
            <p:ph type="title"/>
          </p:nvPr>
        </p:nvSpPr>
        <p:spPr/>
        <p:txBody>
          <a:bodyPr/>
          <a:lstStyle/>
          <a:p>
            <a:r>
              <a:rPr lang="en-US" dirty="0"/>
              <a:t>Find average salary</a:t>
            </a:r>
            <a:endParaRPr lang="en-IN" dirty="0"/>
          </a:p>
        </p:txBody>
      </p:sp>
      <p:sp>
        <p:nvSpPr>
          <p:cNvPr id="3" name="Content Placeholder 2">
            <a:extLst>
              <a:ext uri="{FF2B5EF4-FFF2-40B4-BE49-F238E27FC236}">
                <a16:creationId xmlns:a16="http://schemas.microsoft.com/office/drawing/2014/main" id="{E1635195-290C-4FD4-A358-0EA3D4E6F02D}"/>
              </a:ext>
            </a:extLst>
          </p:cNvPr>
          <p:cNvSpPr>
            <a:spLocks noGrp="1"/>
          </p:cNvSpPr>
          <p:nvPr>
            <p:ph idx="1"/>
          </p:nvPr>
        </p:nvSpPr>
        <p:spPr/>
        <p:txBody>
          <a:bodyPr/>
          <a:lstStyle/>
          <a:p>
            <a:r>
              <a:rPr lang="en-IN" dirty="0"/>
              <a:t>D:\code\hadoop\JavaBookEx\avgsal</a:t>
            </a:r>
          </a:p>
          <a:p>
            <a:endParaRPr lang="en-IN" dirty="0"/>
          </a:p>
          <a:p>
            <a:r>
              <a:rPr lang="en-IN" dirty="0"/>
              <a:t>AverageSalary.java</a:t>
            </a:r>
          </a:p>
        </p:txBody>
      </p:sp>
    </p:spTree>
    <p:extLst>
      <p:ext uri="{BB962C8B-B14F-4D97-AF65-F5344CB8AC3E}">
        <p14:creationId xmlns:p14="http://schemas.microsoft.com/office/powerpoint/2010/main" val="34450345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8CFC-1EE7-4AB0-9676-3BE3B8D19187}"/>
              </a:ext>
            </a:extLst>
          </p:cNvPr>
          <p:cNvSpPr>
            <a:spLocks noGrp="1"/>
          </p:cNvSpPr>
          <p:nvPr>
            <p:ph type="title"/>
          </p:nvPr>
        </p:nvSpPr>
        <p:spPr/>
        <p:txBody>
          <a:bodyPr/>
          <a:lstStyle/>
          <a:p>
            <a:r>
              <a:rPr lang="en-IN" dirty="0"/>
              <a:t>Even/odd numbers</a:t>
            </a:r>
          </a:p>
        </p:txBody>
      </p:sp>
      <p:sp>
        <p:nvSpPr>
          <p:cNvPr id="3" name="Content Placeholder 2">
            <a:extLst>
              <a:ext uri="{FF2B5EF4-FFF2-40B4-BE49-F238E27FC236}">
                <a16:creationId xmlns:a16="http://schemas.microsoft.com/office/drawing/2014/main" id="{71107059-0296-43D4-8708-8B0A85B340EC}"/>
              </a:ext>
            </a:extLst>
          </p:cNvPr>
          <p:cNvSpPr>
            <a:spLocks noGrp="1"/>
          </p:cNvSpPr>
          <p:nvPr>
            <p:ph idx="1"/>
          </p:nvPr>
        </p:nvSpPr>
        <p:spPr/>
        <p:txBody>
          <a:bodyPr/>
          <a:lstStyle/>
          <a:p>
            <a:r>
              <a:rPr lang="en-IN" dirty="0"/>
              <a:t>Find total and count of even and odd numbers</a:t>
            </a:r>
          </a:p>
          <a:p>
            <a:endParaRPr lang="en-IN" dirty="0"/>
          </a:p>
          <a:p>
            <a:r>
              <a:rPr lang="en-IN" dirty="0"/>
              <a:t>D:\code\hadoop\JavaBookEx\evenodd</a:t>
            </a:r>
          </a:p>
        </p:txBody>
      </p:sp>
    </p:spTree>
    <p:extLst>
      <p:ext uri="{BB962C8B-B14F-4D97-AF65-F5344CB8AC3E}">
        <p14:creationId xmlns:p14="http://schemas.microsoft.com/office/powerpoint/2010/main" val="11758927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5B7-7CCA-4B06-A197-E713364FB74C}"/>
              </a:ext>
            </a:extLst>
          </p:cNvPr>
          <p:cNvSpPr>
            <a:spLocks noGrp="1"/>
          </p:cNvSpPr>
          <p:nvPr>
            <p:ph type="title"/>
          </p:nvPr>
        </p:nvSpPr>
        <p:spPr/>
        <p:txBody>
          <a:bodyPr/>
          <a:lstStyle/>
          <a:p>
            <a:r>
              <a:rPr lang="en-US" dirty="0"/>
              <a:t>Where to see </a:t>
            </a:r>
            <a:r>
              <a:rPr lang="en-US" dirty="0" err="1"/>
              <a:t>system.out.println</a:t>
            </a:r>
            <a:r>
              <a:rPr lang="en-US" dirty="0"/>
              <a:t> output</a:t>
            </a:r>
            <a:endParaRPr lang="en-IN" dirty="0"/>
          </a:p>
        </p:txBody>
      </p:sp>
      <p:sp>
        <p:nvSpPr>
          <p:cNvPr id="3" name="Content Placeholder 2">
            <a:extLst>
              <a:ext uri="{FF2B5EF4-FFF2-40B4-BE49-F238E27FC236}">
                <a16:creationId xmlns:a16="http://schemas.microsoft.com/office/drawing/2014/main" id="{D819C58C-F226-4CC9-AD92-4F0F1AB56075}"/>
              </a:ext>
            </a:extLst>
          </p:cNvPr>
          <p:cNvSpPr>
            <a:spLocks noGrp="1"/>
          </p:cNvSpPr>
          <p:nvPr>
            <p:ph idx="1"/>
          </p:nvPr>
        </p:nvSpPr>
        <p:spPr/>
        <p:txBody>
          <a:bodyPr/>
          <a:lstStyle/>
          <a:p>
            <a:r>
              <a:rPr lang="fr-FR"/>
              <a:t>Example:</a:t>
            </a:r>
          </a:p>
          <a:p>
            <a:r>
              <a:rPr lang="fr-FR" dirty="0"/>
              <a:t>D:\Hadoop-2.8.0\logs\userlogs\application_1617885109459_0012\container_1617885109459_0012_01_000003</a:t>
            </a:r>
            <a:endParaRPr lang="en-IN" dirty="0"/>
          </a:p>
        </p:txBody>
      </p:sp>
    </p:spTree>
    <p:extLst>
      <p:ext uri="{BB962C8B-B14F-4D97-AF65-F5344CB8AC3E}">
        <p14:creationId xmlns:p14="http://schemas.microsoft.com/office/powerpoint/2010/main" val="2506050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D7F81-C072-4D14-83EB-9B3E5AA90F03}"/>
              </a:ext>
            </a:extLst>
          </p:cNvPr>
          <p:cNvSpPr>
            <a:spLocks noGrp="1"/>
          </p:cNvSpPr>
          <p:nvPr>
            <p:ph type="title"/>
          </p:nvPr>
        </p:nvSpPr>
        <p:spPr/>
        <p:txBody>
          <a:bodyPr/>
          <a:lstStyle/>
          <a:p>
            <a:r>
              <a:rPr lang="en-US" dirty="0"/>
              <a:t>Google’s big data strategy</a:t>
            </a:r>
            <a:endParaRPr lang="en-IN" dirty="0"/>
          </a:p>
        </p:txBody>
      </p:sp>
      <p:sp>
        <p:nvSpPr>
          <p:cNvPr id="3" name="Content Placeholder 2">
            <a:extLst>
              <a:ext uri="{FF2B5EF4-FFF2-40B4-BE49-F238E27FC236}">
                <a16:creationId xmlns:a16="http://schemas.microsoft.com/office/drawing/2014/main" id="{36546341-3979-41A6-B0AE-928E7DD1FD27}"/>
              </a:ext>
            </a:extLst>
          </p:cNvPr>
          <p:cNvSpPr>
            <a:spLocks noGrp="1"/>
          </p:cNvSpPr>
          <p:nvPr>
            <p:ph idx="1"/>
          </p:nvPr>
        </p:nvSpPr>
        <p:spPr/>
        <p:txBody>
          <a:bodyPr/>
          <a:lstStyle/>
          <a:p>
            <a:r>
              <a:rPr lang="en-US" dirty="0"/>
              <a:t>Anything can fail any time, so software should be written accordingly</a:t>
            </a:r>
          </a:p>
          <a:p>
            <a:r>
              <a:rPr lang="en-US" dirty="0"/>
              <a:t>Use commodity (i.e. not vendor-specific) components</a:t>
            </a:r>
          </a:p>
          <a:p>
            <a:r>
              <a:rPr lang="en-US" dirty="0"/>
              <a:t>Write code for scale-out, not scale-up</a:t>
            </a:r>
          </a:p>
          <a:p>
            <a:pPr lvl="1"/>
            <a:r>
              <a:rPr lang="en-US" dirty="0"/>
              <a:t>May put limitations such as JOIN may have to work across multiple machines now</a:t>
            </a:r>
          </a:p>
          <a:p>
            <a:pPr lvl="1"/>
            <a:r>
              <a:rPr lang="en-US" dirty="0"/>
              <a:t>If we abandon C in ACID (consistency), it becomes much easier to parallelize operations – but then programmers need to take care of consistency</a:t>
            </a:r>
            <a:endParaRPr lang="en-IN" dirty="0"/>
          </a:p>
        </p:txBody>
      </p:sp>
    </p:spTree>
    <p:extLst>
      <p:ext uri="{BB962C8B-B14F-4D97-AF65-F5344CB8AC3E}">
        <p14:creationId xmlns:p14="http://schemas.microsoft.com/office/powerpoint/2010/main" val="2237091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328B-B998-46E6-B7AC-E1ADACBBE9CB}"/>
              </a:ext>
            </a:extLst>
          </p:cNvPr>
          <p:cNvSpPr>
            <a:spLocks noGrp="1"/>
          </p:cNvSpPr>
          <p:nvPr>
            <p:ph type="title"/>
          </p:nvPr>
        </p:nvSpPr>
        <p:spPr/>
        <p:txBody>
          <a:bodyPr/>
          <a:lstStyle/>
          <a:p>
            <a:r>
              <a:rPr lang="en-US" dirty="0"/>
              <a:t>Hadoop data locality</a:t>
            </a:r>
            <a:endParaRPr lang="en-IN" dirty="0"/>
          </a:p>
        </p:txBody>
      </p:sp>
      <p:sp>
        <p:nvSpPr>
          <p:cNvPr id="3" name="Content Placeholder 2">
            <a:extLst>
              <a:ext uri="{FF2B5EF4-FFF2-40B4-BE49-F238E27FC236}">
                <a16:creationId xmlns:a16="http://schemas.microsoft.com/office/drawing/2014/main" id="{69BBE6DD-F498-4225-9D52-1C5F256DBF9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5B6673E-B0F6-4F9C-A02F-8D41FA48E61D}"/>
              </a:ext>
            </a:extLst>
          </p:cNvPr>
          <p:cNvPicPr>
            <a:picLocks noChangeAspect="1"/>
          </p:cNvPicPr>
          <p:nvPr/>
        </p:nvPicPr>
        <p:blipFill>
          <a:blip r:embed="rId2"/>
          <a:stretch>
            <a:fillRect/>
          </a:stretch>
        </p:blipFill>
        <p:spPr>
          <a:xfrm>
            <a:off x="2289934" y="2303493"/>
            <a:ext cx="7013092" cy="3975926"/>
          </a:xfrm>
          <a:prstGeom prst="rect">
            <a:avLst/>
          </a:prstGeom>
        </p:spPr>
      </p:pic>
    </p:spTree>
    <p:extLst>
      <p:ext uri="{BB962C8B-B14F-4D97-AF65-F5344CB8AC3E}">
        <p14:creationId xmlns:p14="http://schemas.microsoft.com/office/powerpoint/2010/main" val="298484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8DD1-A897-4BE3-8B97-DAD7F30B74BB}"/>
              </a:ext>
            </a:extLst>
          </p:cNvPr>
          <p:cNvSpPr>
            <a:spLocks noGrp="1"/>
          </p:cNvSpPr>
          <p:nvPr>
            <p:ph type="title"/>
          </p:nvPr>
        </p:nvSpPr>
        <p:spPr/>
        <p:txBody>
          <a:bodyPr/>
          <a:lstStyle/>
          <a:p>
            <a:r>
              <a:rPr lang="en-US" dirty="0"/>
              <a:t>Applications are moved to where the data is</a:t>
            </a:r>
            <a:endParaRPr lang="en-IN" dirty="0"/>
          </a:p>
        </p:txBody>
      </p:sp>
      <p:sp>
        <p:nvSpPr>
          <p:cNvPr id="3" name="Content Placeholder 2">
            <a:extLst>
              <a:ext uri="{FF2B5EF4-FFF2-40B4-BE49-F238E27FC236}">
                <a16:creationId xmlns:a16="http://schemas.microsoft.com/office/drawing/2014/main" id="{B5A7939F-429D-4034-AC39-1287693BF1A7}"/>
              </a:ext>
            </a:extLst>
          </p:cNvPr>
          <p:cNvSpPr>
            <a:spLocks noGrp="1"/>
          </p:cNvSpPr>
          <p:nvPr>
            <p:ph idx="1"/>
          </p:nvPr>
        </p:nvSpPr>
        <p:spPr/>
        <p:txBody>
          <a:bodyPr>
            <a:normAutofit fontScale="77500" lnSpcReduction="20000"/>
          </a:bodyPr>
          <a:lstStyle/>
          <a:p>
            <a:r>
              <a:rPr lang="en-US" dirty="0"/>
              <a:t>In Java/.NET/PHP, the three-tier architecture was drilled into us. </a:t>
            </a:r>
          </a:p>
          <a:p>
            <a:r>
              <a:rPr lang="en-US" dirty="0"/>
              <a:t>In the three-tier programming model, the data is processed in the centralized application tier after being brought into it over the network. (See next slide)</a:t>
            </a:r>
          </a:p>
          <a:p>
            <a:r>
              <a:rPr lang="en-US" dirty="0"/>
              <a:t>We are used to the notion of data being distributed but the application being centralized.</a:t>
            </a:r>
          </a:p>
          <a:p>
            <a:r>
              <a:rPr lang="en-US" dirty="0"/>
              <a:t>Big Data cannot handle this network overhead. Moving terabytes of data to the application tier will saturate the networks and introduce considerable inefficiencies, possibly leading to system failure. </a:t>
            </a:r>
          </a:p>
          <a:p>
            <a:r>
              <a:rPr lang="en-US" dirty="0"/>
              <a:t>In the Big Data world, the data is distributed across nodes, but the application moves to the data. </a:t>
            </a:r>
          </a:p>
          <a:p>
            <a:r>
              <a:rPr lang="en-US" dirty="0"/>
              <a:t>It is important to note that this process is not easy. </a:t>
            </a:r>
          </a:p>
          <a:p>
            <a:r>
              <a:rPr lang="en-US" dirty="0"/>
              <a:t>Not only does the application need to be moved to the data but all the dependent libraries also need to be moved to the processing nodes. </a:t>
            </a:r>
          </a:p>
          <a:p>
            <a:r>
              <a:rPr lang="en-US" dirty="0"/>
              <a:t>If your cluster has hundreds of nodes, it is easy to see why this can be a maintenance/deployment nightmare. </a:t>
            </a:r>
          </a:p>
          <a:p>
            <a:r>
              <a:rPr lang="en-US" dirty="0"/>
              <a:t>Hence Big Data systems are designed to allow you to deploy the code centrally, and the underlying Big Data system moves the application to the processing nodes prior to job execution.</a:t>
            </a:r>
            <a:endParaRPr lang="en-IN" dirty="0"/>
          </a:p>
        </p:txBody>
      </p:sp>
    </p:spTree>
    <p:extLst>
      <p:ext uri="{BB962C8B-B14F-4D97-AF65-F5344CB8AC3E}">
        <p14:creationId xmlns:p14="http://schemas.microsoft.com/office/powerpoint/2010/main" val="2301952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8910-7CC7-40CB-8FF0-26FF7E2D795F}"/>
              </a:ext>
            </a:extLst>
          </p:cNvPr>
          <p:cNvSpPr>
            <a:spLocks noGrp="1"/>
          </p:cNvSpPr>
          <p:nvPr>
            <p:ph type="title"/>
          </p:nvPr>
        </p:nvSpPr>
        <p:spPr/>
        <p:txBody>
          <a:bodyPr/>
          <a:lstStyle/>
          <a:p>
            <a:r>
              <a:rPr lang="en-US" dirty="0"/>
              <a:t>3-tier architecture</a:t>
            </a:r>
            <a:endParaRPr lang="en-IN" dirty="0"/>
          </a:p>
        </p:txBody>
      </p:sp>
      <p:sp>
        <p:nvSpPr>
          <p:cNvPr id="3" name="Content Placeholder 2">
            <a:extLst>
              <a:ext uri="{FF2B5EF4-FFF2-40B4-BE49-F238E27FC236}">
                <a16:creationId xmlns:a16="http://schemas.microsoft.com/office/drawing/2014/main" id="{F8B96B43-1018-48B3-B712-B28CD3946490}"/>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6D5505A5-3CC7-4A61-AE5E-3DDAA713A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654" y="68647"/>
            <a:ext cx="6972864" cy="624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253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2C40-6C04-4C24-9BCE-1FECEA8B02DA}"/>
              </a:ext>
            </a:extLst>
          </p:cNvPr>
          <p:cNvSpPr>
            <a:spLocks noGrp="1"/>
          </p:cNvSpPr>
          <p:nvPr>
            <p:ph type="title"/>
          </p:nvPr>
        </p:nvSpPr>
        <p:spPr/>
        <p:txBody>
          <a:bodyPr/>
          <a:lstStyle/>
          <a:p>
            <a:r>
              <a:rPr lang="en-US" dirty="0"/>
              <a:t>Cloud without big data applications</a:t>
            </a:r>
            <a:endParaRPr lang="en-IN" dirty="0"/>
          </a:p>
        </p:txBody>
      </p:sp>
      <p:sp>
        <p:nvSpPr>
          <p:cNvPr id="3" name="Content Placeholder 2">
            <a:extLst>
              <a:ext uri="{FF2B5EF4-FFF2-40B4-BE49-F238E27FC236}">
                <a16:creationId xmlns:a16="http://schemas.microsoft.com/office/drawing/2014/main" id="{0E39B660-4AEB-47CF-89F0-1E6DE4433AC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E3E4A71-19FF-4193-8DA9-DCBA68A73B0E}"/>
              </a:ext>
            </a:extLst>
          </p:cNvPr>
          <p:cNvPicPr>
            <a:picLocks noChangeAspect="1"/>
          </p:cNvPicPr>
          <p:nvPr/>
        </p:nvPicPr>
        <p:blipFill>
          <a:blip r:embed="rId2"/>
          <a:stretch>
            <a:fillRect/>
          </a:stretch>
        </p:blipFill>
        <p:spPr>
          <a:xfrm>
            <a:off x="1873112" y="2542139"/>
            <a:ext cx="7677150" cy="3019425"/>
          </a:xfrm>
          <a:prstGeom prst="rect">
            <a:avLst/>
          </a:prstGeom>
        </p:spPr>
      </p:pic>
    </p:spTree>
    <p:extLst>
      <p:ext uri="{BB962C8B-B14F-4D97-AF65-F5344CB8AC3E}">
        <p14:creationId xmlns:p14="http://schemas.microsoft.com/office/powerpoint/2010/main" val="2357064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8D390-ED57-47F4-85AD-DF1D6576AFFF}"/>
              </a:ext>
            </a:extLst>
          </p:cNvPr>
          <p:cNvSpPr>
            <a:spLocks noGrp="1"/>
          </p:cNvSpPr>
          <p:nvPr>
            <p:ph type="title"/>
          </p:nvPr>
        </p:nvSpPr>
        <p:spPr/>
        <p:txBody>
          <a:bodyPr/>
          <a:lstStyle/>
          <a:p>
            <a:r>
              <a:rPr lang="en-US" dirty="0"/>
              <a:t>Cloud with big data</a:t>
            </a:r>
            <a:endParaRPr lang="en-IN" dirty="0"/>
          </a:p>
        </p:txBody>
      </p:sp>
      <p:sp>
        <p:nvSpPr>
          <p:cNvPr id="3" name="Content Placeholder 2">
            <a:extLst>
              <a:ext uri="{FF2B5EF4-FFF2-40B4-BE49-F238E27FC236}">
                <a16:creationId xmlns:a16="http://schemas.microsoft.com/office/drawing/2014/main" id="{66AA97BE-53D1-43E8-B7E0-DC16120C2D4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075EB87-BCB2-4FD8-A712-096955B630A8}"/>
              </a:ext>
            </a:extLst>
          </p:cNvPr>
          <p:cNvPicPr>
            <a:picLocks noChangeAspect="1"/>
          </p:cNvPicPr>
          <p:nvPr/>
        </p:nvPicPr>
        <p:blipFill>
          <a:blip r:embed="rId2"/>
          <a:stretch>
            <a:fillRect/>
          </a:stretch>
        </p:blipFill>
        <p:spPr>
          <a:xfrm>
            <a:off x="3935896" y="1645755"/>
            <a:ext cx="5879616" cy="4574035"/>
          </a:xfrm>
          <a:prstGeom prst="rect">
            <a:avLst/>
          </a:prstGeom>
        </p:spPr>
      </p:pic>
    </p:spTree>
    <p:extLst>
      <p:ext uri="{BB962C8B-B14F-4D97-AF65-F5344CB8AC3E}">
        <p14:creationId xmlns:p14="http://schemas.microsoft.com/office/powerpoint/2010/main" val="283742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8DD1-A897-4BE3-8B97-DAD7F30B74BB}"/>
              </a:ext>
            </a:extLst>
          </p:cNvPr>
          <p:cNvSpPr>
            <a:spLocks noGrp="1"/>
          </p:cNvSpPr>
          <p:nvPr>
            <p:ph type="title"/>
          </p:nvPr>
        </p:nvSpPr>
        <p:spPr/>
        <p:txBody>
          <a:bodyPr/>
          <a:lstStyle/>
          <a:p>
            <a:r>
              <a:rPr lang="en-US" dirty="0"/>
              <a:t>Why so?</a:t>
            </a:r>
            <a:endParaRPr lang="en-IN" dirty="0"/>
          </a:p>
        </p:txBody>
      </p:sp>
      <p:sp>
        <p:nvSpPr>
          <p:cNvPr id="3" name="Content Placeholder 2">
            <a:extLst>
              <a:ext uri="{FF2B5EF4-FFF2-40B4-BE49-F238E27FC236}">
                <a16:creationId xmlns:a16="http://schemas.microsoft.com/office/drawing/2014/main" id="{B5A7939F-429D-4034-AC39-1287693BF1A7}"/>
              </a:ext>
            </a:extLst>
          </p:cNvPr>
          <p:cNvSpPr>
            <a:spLocks noGrp="1"/>
          </p:cNvSpPr>
          <p:nvPr>
            <p:ph idx="1"/>
          </p:nvPr>
        </p:nvSpPr>
        <p:spPr/>
        <p:txBody>
          <a:bodyPr>
            <a:normAutofit/>
          </a:bodyPr>
          <a:lstStyle/>
          <a:p>
            <a:r>
              <a:rPr lang="en-US" dirty="0"/>
              <a:t>This makes data processing local. </a:t>
            </a:r>
          </a:p>
          <a:p>
            <a:r>
              <a:rPr lang="en-US" dirty="0"/>
              <a:t>All Big Data programming models are distributed- and parallel-processing based. </a:t>
            </a:r>
          </a:p>
          <a:p>
            <a:r>
              <a:rPr lang="en-US" b="1" dirty="0"/>
              <a:t>Network I/O is orders of magnitude slower than disk I/O. </a:t>
            </a:r>
          </a:p>
          <a:p>
            <a:r>
              <a:rPr lang="en-US" dirty="0"/>
              <a:t>Because data has been distributed to various nodes, and application libraries have been moved to the nodes, the goal is to process the data in place.</a:t>
            </a:r>
          </a:p>
          <a:p>
            <a:r>
              <a:rPr lang="en-US" dirty="0"/>
              <a:t>Although processing data local to the node is preferred by a typical Big Data system, it is not always possible.</a:t>
            </a:r>
          </a:p>
          <a:p>
            <a:r>
              <a:rPr lang="en-US" dirty="0"/>
              <a:t>Big Data systems will schedule tasks on nodes as close to the data as possible.</a:t>
            </a:r>
          </a:p>
        </p:txBody>
      </p:sp>
    </p:spTree>
    <p:extLst>
      <p:ext uri="{BB962C8B-B14F-4D97-AF65-F5344CB8AC3E}">
        <p14:creationId xmlns:p14="http://schemas.microsoft.com/office/powerpoint/2010/main" val="1168144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801D-3FB3-4471-89E1-309451B8BE9E}"/>
              </a:ext>
            </a:extLst>
          </p:cNvPr>
          <p:cNvSpPr>
            <a:spLocks noGrp="1"/>
          </p:cNvSpPr>
          <p:nvPr>
            <p:ph type="title"/>
          </p:nvPr>
        </p:nvSpPr>
        <p:spPr/>
        <p:txBody>
          <a:bodyPr/>
          <a:lstStyle/>
          <a:p>
            <a:r>
              <a:rPr lang="en-US" dirty="0"/>
              <a:t>Key concepts</a:t>
            </a:r>
            <a:endParaRPr lang="en-IN" dirty="0"/>
          </a:p>
        </p:txBody>
      </p:sp>
      <p:sp>
        <p:nvSpPr>
          <p:cNvPr id="3" name="Content Placeholder 2">
            <a:extLst>
              <a:ext uri="{FF2B5EF4-FFF2-40B4-BE49-F238E27FC236}">
                <a16:creationId xmlns:a16="http://schemas.microsoft.com/office/drawing/2014/main" id="{43F6C9BF-2B00-414D-97D8-033F1CB3B5B2}"/>
              </a:ext>
            </a:extLst>
          </p:cNvPr>
          <p:cNvSpPr>
            <a:spLocks noGrp="1"/>
          </p:cNvSpPr>
          <p:nvPr>
            <p:ph idx="1"/>
          </p:nvPr>
        </p:nvSpPr>
        <p:spPr/>
        <p:txBody>
          <a:bodyPr/>
          <a:lstStyle/>
          <a:p>
            <a:r>
              <a:rPr lang="en-US" dirty="0"/>
              <a:t>Data is distributed across several nodes (Network I/O speed &lt;&lt; Local Disk I/O Speed).</a:t>
            </a:r>
          </a:p>
          <a:p>
            <a:r>
              <a:rPr lang="en-US" dirty="0"/>
              <a:t>Applications are distributed to data (nodes in the cluster) instead of the other way around.</a:t>
            </a:r>
          </a:p>
          <a:p>
            <a:r>
              <a:rPr lang="en-US" dirty="0"/>
              <a:t>As much as possible, data is processed local to the node (Network I/O speed &lt;&lt; Local Disk I/O Speed).</a:t>
            </a:r>
          </a:p>
          <a:p>
            <a:r>
              <a:rPr lang="en-US" dirty="0"/>
              <a:t>Random disk I/O is replaced by sequential disk I/O (Transfer Rate &lt;&lt; Disk Seek Time).</a:t>
            </a:r>
            <a:endParaRPr lang="en-IN" dirty="0"/>
          </a:p>
        </p:txBody>
      </p:sp>
    </p:spTree>
    <p:extLst>
      <p:ext uri="{BB962C8B-B14F-4D97-AF65-F5344CB8AC3E}">
        <p14:creationId xmlns:p14="http://schemas.microsoft.com/office/powerpoint/2010/main" val="3311365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6493-2806-4A02-802E-48E6D3283E7D}"/>
              </a:ext>
            </a:extLst>
          </p:cNvPr>
          <p:cNvSpPr>
            <a:spLocks noGrp="1"/>
          </p:cNvSpPr>
          <p:nvPr>
            <p:ph type="title"/>
          </p:nvPr>
        </p:nvSpPr>
        <p:spPr/>
        <p:txBody>
          <a:bodyPr/>
          <a:lstStyle/>
          <a:p>
            <a:r>
              <a:rPr lang="en-US" dirty="0"/>
              <a:t>Scale out versus scale up</a:t>
            </a:r>
            <a:endParaRPr lang="en-IN" dirty="0"/>
          </a:p>
        </p:txBody>
      </p:sp>
      <p:sp>
        <p:nvSpPr>
          <p:cNvPr id="3" name="Content Placeholder 2">
            <a:extLst>
              <a:ext uri="{FF2B5EF4-FFF2-40B4-BE49-F238E27FC236}">
                <a16:creationId xmlns:a16="http://schemas.microsoft.com/office/drawing/2014/main" id="{CFAB8945-EE56-4508-9CEB-BDFC6A072C1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9568FE4-2774-489F-8CF1-49D58BCC148D}"/>
              </a:ext>
            </a:extLst>
          </p:cNvPr>
          <p:cNvPicPr>
            <a:picLocks noChangeAspect="1"/>
          </p:cNvPicPr>
          <p:nvPr/>
        </p:nvPicPr>
        <p:blipFill>
          <a:blip r:embed="rId2"/>
          <a:stretch>
            <a:fillRect/>
          </a:stretch>
        </p:blipFill>
        <p:spPr>
          <a:xfrm>
            <a:off x="2827053" y="2468379"/>
            <a:ext cx="6114222" cy="3804405"/>
          </a:xfrm>
          <a:prstGeom prst="rect">
            <a:avLst/>
          </a:prstGeom>
        </p:spPr>
      </p:pic>
    </p:spTree>
    <p:extLst>
      <p:ext uri="{BB962C8B-B14F-4D97-AF65-F5344CB8AC3E}">
        <p14:creationId xmlns:p14="http://schemas.microsoft.com/office/powerpoint/2010/main" val="1426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C90D92-B48C-4FFD-A9FF-1D02C906B8FF}"/>
              </a:ext>
            </a:extLst>
          </p:cNvPr>
          <p:cNvSpPr>
            <a:spLocks noGrp="1"/>
          </p:cNvSpPr>
          <p:nvPr>
            <p:ph type="title"/>
          </p:nvPr>
        </p:nvSpPr>
        <p:spPr/>
        <p:txBody>
          <a:bodyPr/>
          <a:lstStyle/>
          <a:p>
            <a:r>
              <a:rPr lang="en-US" dirty="0"/>
              <a:t>Motivation for big data</a:t>
            </a:r>
            <a:endParaRPr lang="en-IN" dirty="0"/>
          </a:p>
        </p:txBody>
      </p:sp>
      <p:sp>
        <p:nvSpPr>
          <p:cNvPr id="5" name="Text Placeholder 4">
            <a:extLst>
              <a:ext uri="{FF2B5EF4-FFF2-40B4-BE49-F238E27FC236}">
                <a16:creationId xmlns:a16="http://schemas.microsoft.com/office/drawing/2014/main" id="{5356D141-DA67-4003-86C1-9D8E7FB35E0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3792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C306C-6C7E-4998-9748-63378AED12D1}"/>
              </a:ext>
            </a:extLst>
          </p:cNvPr>
          <p:cNvSpPr>
            <a:spLocks noGrp="1"/>
          </p:cNvSpPr>
          <p:nvPr>
            <p:ph type="title"/>
          </p:nvPr>
        </p:nvSpPr>
        <p:spPr/>
        <p:txBody>
          <a:bodyPr/>
          <a:lstStyle/>
          <a:p>
            <a:r>
              <a:rPr lang="en-US" dirty="0"/>
              <a:t>Cost of scale up versus scale out</a:t>
            </a:r>
            <a:endParaRPr lang="en-IN" dirty="0"/>
          </a:p>
        </p:txBody>
      </p:sp>
      <p:sp>
        <p:nvSpPr>
          <p:cNvPr id="3" name="Content Placeholder 2">
            <a:extLst>
              <a:ext uri="{FF2B5EF4-FFF2-40B4-BE49-F238E27FC236}">
                <a16:creationId xmlns:a16="http://schemas.microsoft.com/office/drawing/2014/main" id="{0B93D3B0-699B-47C4-9BEE-0B06988702C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8F85DEB-70F3-4CAB-BDC6-555188B23D77}"/>
              </a:ext>
            </a:extLst>
          </p:cNvPr>
          <p:cNvPicPr>
            <a:picLocks noChangeAspect="1"/>
          </p:cNvPicPr>
          <p:nvPr/>
        </p:nvPicPr>
        <p:blipFill>
          <a:blip r:embed="rId2"/>
          <a:stretch>
            <a:fillRect/>
          </a:stretch>
        </p:blipFill>
        <p:spPr>
          <a:xfrm>
            <a:off x="2394088" y="2419764"/>
            <a:ext cx="5994538" cy="3830656"/>
          </a:xfrm>
          <a:prstGeom prst="rect">
            <a:avLst/>
          </a:prstGeom>
        </p:spPr>
      </p:pic>
    </p:spTree>
    <p:extLst>
      <p:ext uri="{BB962C8B-B14F-4D97-AF65-F5344CB8AC3E}">
        <p14:creationId xmlns:p14="http://schemas.microsoft.com/office/powerpoint/2010/main" val="4028770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C90D92-B48C-4FFD-A9FF-1D02C906B8FF}"/>
              </a:ext>
            </a:extLst>
          </p:cNvPr>
          <p:cNvSpPr>
            <a:spLocks noGrp="1"/>
          </p:cNvSpPr>
          <p:nvPr>
            <p:ph type="title"/>
          </p:nvPr>
        </p:nvSpPr>
        <p:spPr/>
        <p:txBody>
          <a:bodyPr/>
          <a:lstStyle/>
          <a:p>
            <a:r>
              <a:rPr lang="en-US" dirty="0"/>
              <a:t>Big data characteristics</a:t>
            </a:r>
            <a:endParaRPr lang="en-IN" dirty="0"/>
          </a:p>
        </p:txBody>
      </p:sp>
      <p:sp>
        <p:nvSpPr>
          <p:cNvPr id="5" name="Text Placeholder 4">
            <a:extLst>
              <a:ext uri="{FF2B5EF4-FFF2-40B4-BE49-F238E27FC236}">
                <a16:creationId xmlns:a16="http://schemas.microsoft.com/office/drawing/2014/main" id="{5356D141-DA67-4003-86C1-9D8E7FB35E0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82938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E993-7F1E-42A2-B4DF-ACCE71F31940}"/>
              </a:ext>
            </a:extLst>
          </p:cNvPr>
          <p:cNvSpPr>
            <a:spLocks noGrp="1"/>
          </p:cNvSpPr>
          <p:nvPr>
            <p:ph type="title"/>
          </p:nvPr>
        </p:nvSpPr>
        <p:spPr/>
        <p:txBody>
          <a:bodyPr/>
          <a:lstStyle/>
          <a:p>
            <a:r>
              <a:rPr lang="en-IN" dirty="0"/>
              <a:t>The “V”s</a:t>
            </a:r>
          </a:p>
        </p:txBody>
      </p:sp>
      <p:sp>
        <p:nvSpPr>
          <p:cNvPr id="3" name="Content Placeholder 2">
            <a:extLst>
              <a:ext uri="{FF2B5EF4-FFF2-40B4-BE49-F238E27FC236}">
                <a16:creationId xmlns:a16="http://schemas.microsoft.com/office/drawing/2014/main" id="{65E50AB7-492D-46B1-BC1A-7E59C756E13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34A0E5-C6C4-4D61-853B-A010C162B3DE}"/>
              </a:ext>
            </a:extLst>
          </p:cNvPr>
          <p:cNvPicPr>
            <a:picLocks noChangeAspect="1"/>
          </p:cNvPicPr>
          <p:nvPr/>
        </p:nvPicPr>
        <p:blipFill>
          <a:blip r:embed="rId2"/>
          <a:stretch>
            <a:fillRect/>
          </a:stretch>
        </p:blipFill>
        <p:spPr>
          <a:xfrm>
            <a:off x="2155541" y="2421146"/>
            <a:ext cx="7387098" cy="3851638"/>
          </a:xfrm>
          <a:prstGeom prst="rect">
            <a:avLst/>
          </a:prstGeom>
        </p:spPr>
      </p:pic>
    </p:spTree>
    <p:extLst>
      <p:ext uri="{BB962C8B-B14F-4D97-AF65-F5344CB8AC3E}">
        <p14:creationId xmlns:p14="http://schemas.microsoft.com/office/powerpoint/2010/main" val="2085052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119A-F435-418C-ACFE-BF6A34E51062}"/>
              </a:ext>
            </a:extLst>
          </p:cNvPr>
          <p:cNvSpPr>
            <a:spLocks noGrp="1"/>
          </p:cNvSpPr>
          <p:nvPr>
            <p:ph type="title"/>
          </p:nvPr>
        </p:nvSpPr>
        <p:spPr/>
        <p:txBody>
          <a:bodyPr/>
          <a:lstStyle/>
          <a:p>
            <a:r>
              <a:rPr lang="en-IN" dirty="0"/>
              <a:t>volume</a:t>
            </a:r>
          </a:p>
        </p:txBody>
      </p:sp>
      <p:sp>
        <p:nvSpPr>
          <p:cNvPr id="3" name="Content Placeholder 2">
            <a:extLst>
              <a:ext uri="{FF2B5EF4-FFF2-40B4-BE49-F238E27FC236}">
                <a16:creationId xmlns:a16="http://schemas.microsoft.com/office/drawing/2014/main" id="{7C5C69D3-A316-4F9D-9168-DC65EBADD45E}"/>
              </a:ext>
            </a:extLst>
          </p:cNvPr>
          <p:cNvSpPr>
            <a:spLocks noGrp="1"/>
          </p:cNvSpPr>
          <p:nvPr>
            <p:ph idx="1"/>
          </p:nvPr>
        </p:nvSpPr>
        <p:spPr/>
        <p:txBody>
          <a:bodyPr>
            <a:normAutofit fontScale="92500" lnSpcReduction="10000"/>
          </a:bodyPr>
          <a:lstStyle/>
          <a:p>
            <a:r>
              <a:rPr lang="en-US" dirty="0"/>
              <a:t>Big data is a form of data whose volume is so large that it would not fit on a single machine, therefore specialized tools and frameworks are required to store process and analyze such data.</a:t>
            </a:r>
          </a:p>
          <a:p>
            <a:r>
              <a:rPr lang="en-US" dirty="0"/>
              <a:t>For example, social media applications process billions of messages everyday, industrial and energy systems can generate terabytes of sensor data everyday, cab aggregation applications can process millions of transactions in a day, etc. </a:t>
            </a:r>
          </a:p>
          <a:p>
            <a:r>
              <a:rPr lang="en-US" dirty="0"/>
              <a:t>The volumes of data generated by modern IT, industrial, healthcare, Internet of Things, and other systems is growing exponentially driven by the lowering costs of data storage and processing architectures and the need to extract valuable insights from the data to improve business processes, efficiency and service to consumers. </a:t>
            </a:r>
          </a:p>
          <a:p>
            <a:r>
              <a:rPr lang="en-US" dirty="0"/>
              <a:t>Though there is no fixed threshold for the volume of data to be considered as big data, however, typically, the term big data is used for massive scale data that is difficult to store, manage and process using traditional databases and data processing architectures.</a:t>
            </a:r>
            <a:endParaRPr lang="en-IN" dirty="0"/>
          </a:p>
        </p:txBody>
      </p:sp>
    </p:spTree>
    <p:extLst>
      <p:ext uri="{BB962C8B-B14F-4D97-AF65-F5344CB8AC3E}">
        <p14:creationId xmlns:p14="http://schemas.microsoft.com/office/powerpoint/2010/main" val="2314411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5F-2493-4D70-88F9-14D3D5484767}"/>
              </a:ext>
            </a:extLst>
          </p:cNvPr>
          <p:cNvSpPr>
            <a:spLocks noGrp="1"/>
          </p:cNvSpPr>
          <p:nvPr>
            <p:ph type="title"/>
          </p:nvPr>
        </p:nvSpPr>
        <p:spPr/>
        <p:txBody>
          <a:bodyPr/>
          <a:lstStyle/>
          <a:p>
            <a:r>
              <a:rPr lang="en-IN" dirty="0"/>
              <a:t>velocity</a:t>
            </a:r>
          </a:p>
        </p:txBody>
      </p:sp>
      <p:sp>
        <p:nvSpPr>
          <p:cNvPr id="3" name="Content Placeholder 2">
            <a:extLst>
              <a:ext uri="{FF2B5EF4-FFF2-40B4-BE49-F238E27FC236}">
                <a16:creationId xmlns:a16="http://schemas.microsoft.com/office/drawing/2014/main" id="{AC98F0CF-B993-4507-B06B-255FB36D9188}"/>
              </a:ext>
            </a:extLst>
          </p:cNvPr>
          <p:cNvSpPr>
            <a:spLocks noGrp="1"/>
          </p:cNvSpPr>
          <p:nvPr>
            <p:ph idx="1"/>
          </p:nvPr>
        </p:nvSpPr>
        <p:spPr/>
        <p:txBody>
          <a:bodyPr>
            <a:normAutofit lnSpcReduction="10000"/>
          </a:bodyPr>
          <a:lstStyle/>
          <a:p>
            <a:r>
              <a:rPr lang="en-US" dirty="0"/>
              <a:t>Velocity of data refers to how fast the data is generated. </a:t>
            </a:r>
          </a:p>
          <a:p>
            <a:r>
              <a:rPr lang="en-US" dirty="0"/>
              <a:t>Data generated by certain sources can arrive at very high velocities, for example, social media data or sensor data. </a:t>
            </a:r>
          </a:p>
          <a:p>
            <a:r>
              <a:rPr lang="en-US" dirty="0"/>
              <a:t>Velocity is another important characteristic of big data and the primary reason for the exponential growth of data. </a:t>
            </a:r>
          </a:p>
          <a:p>
            <a:r>
              <a:rPr lang="en-US" dirty="0"/>
              <a:t>High velocity of data results in the volume of data accumulated to become very large, in short span of time. </a:t>
            </a:r>
          </a:p>
          <a:p>
            <a:r>
              <a:rPr lang="en-US" dirty="0"/>
              <a:t>Some applications can have strict deadlines for data analysis (such as trading or online fraud detection) and the data needs to be analyzed in real-time.</a:t>
            </a:r>
          </a:p>
          <a:p>
            <a:r>
              <a:rPr lang="en-US" dirty="0"/>
              <a:t>Specialized tools are required to ingest such high velocity data into the big data infrastructure and analyze the data in real-time.</a:t>
            </a:r>
            <a:endParaRPr lang="en-IN" dirty="0"/>
          </a:p>
        </p:txBody>
      </p:sp>
    </p:spTree>
    <p:extLst>
      <p:ext uri="{BB962C8B-B14F-4D97-AF65-F5344CB8AC3E}">
        <p14:creationId xmlns:p14="http://schemas.microsoft.com/office/powerpoint/2010/main" val="3095757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90B11-3D98-436C-9612-F9104B91759C}"/>
              </a:ext>
            </a:extLst>
          </p:cNvPr>
          <p:cNvSpPr>
            <a:spLocks noGrp="1"/>
          </p:cNvSpPr>
          <p:nvPr>
            <p:ph type="title"/>
          </p:nvPr>
        </p:nvSpPr>
        <p:spPr/>
        <p:txBody>
          <a:bodyPr/>
          <a:lstStyle/>
          <a:p>
            <a:r>
              <a:rPr lang="en-IN" dirty="0"/>
              <a:t>variety</a:t>
            </a:r>
          </a:p>
        </p:txBody>
      </p:sp>
      <p:sp>
        <p:nvSpPr>
          <p:cNvPr id="3" name="Content Placeholder 2">
            <a:extLst>
              <a:ext uri="{FF2B5EF4-FFF2-40B4-BE49-F238E27FC236}">
                <a16:creationId xmlns:a16="http://schemas.microsoft.com/office/drawing/2014/main" id="{82E9FDBA-9CB9-4C93-AD7C-98B3180C72F3}"/>
              </a:ext>
            </a:extLst>
          </p:cNvPr>
          <p:cNvSpPr>
            <a:spLocks noGrp="1"/>
          </p:cNvSpPr>
          <p:nvPr>
            <p:ph idx="1"/>
          </p:nvPr>
        </p:nvSpPr>
        <p:spPr/>
        <p:txBody>
          <a:bodyPr/>
          <a:lstStyle/>
          <a:p>
            <a:r>
              <a:rPr lang="en-US" dirty="0"/>
              <a:t>Variety refers to the forms of the data. Big data comes in different forms such as structured, unstructured or semi-structured, including text data, image, audio, video and sensor data. </a:t>
            </a:r>
          </a:p>
          <a:p>
            <a:r>
              <a:rPr lang="en-US" dirty="0"/>
              <a:t>Big data systems need to be flexible enough to handle such variety of data.</a:t>
            </a:r>
            <a:endParaRPr lang="en-IN" dirty="0"/>
          </a:p>
        </p:txBody>
      </p:sp>
    </p:spTree>
    <p:extLst>
      <p:ext uri="{BB962C8B-B14F-4D97-AF65-F5344CB8AC3E}">
        <p14:creationId xmlns:p14="http://schemas.microsoft.com/office/powerpoint/2010/main" val="3107205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C1A5-D347-481C-85D7-8B006206AEBA}"/>
              </a:ext>
            </a:extLst>
          </p:cNvPr>
          <p:cNvSpPr>
            <a:spLocks noGrp="1"/>
          </p:cNvSpPr>
          <p:nvPr>
            <p:ph type="title"/>
          </p:nvPr>
        </p:nvSpPr>
        <p:spPr/>
        <p:txBody>
          <a:bodyPr/>
          <a:lstStyle/>
          <a:p>
            <a:r>
              <a:rPr lang="en-IN" dirty="0"/>
              <a:t>veracity</a:t>
            </a:r>
          </a:p>
        </p:txBody>
      </p:sp>
      <p:sp>
        <p:nvSpPr>
          <p:cNvPr id="3" name="Content Placeholder 2">
            <a:extLst>
              <a:ext uri="{FF2B5EF4-FFF2-40B4-BE49-F238E27FC236}">
                <a16:creationId xmlns:a16="http://schemas.microsoft.com/office/drawing/2014/main" id="{FD592D83-CD4C-428D-848A-58995E623826}"/>
              </a:ext>
            </a:extLst>
          </p:cNvPr>
          <p:cNvSpPr>
            <a:spLocks noGrp="1"/>
          </p:cNvSpPr>
          <p:nvPr>
            <p:ph idx="1"/>
          </p:nvPr>
        </p:nvSpPr>
        <p:spPr/>
        <p:txBody>
          <a:bodyPr/>
          <a:lstStyle/>
          <a:p>
            <a:r>
              <a:rPr lang="en-US" dirty="0"/>
              <a:t>Veracity refers to how accurate is the data. </a:t>
            </a:r>
          </a:p>
          <a:p>
            <a:r>
              <a:rPr lang="en-US" dirty="0"/>
              <a:t>To extract value from the data, the data needs to be cleaned to remove noise. </a:t>
            </a:r>
          </a:p>
          <a:p>
            <a:r>
              <a:rPr lang="en-US" dirty="0"/>
              <a:t>Data-driven applications can reap the benefits of big data only when the data is meaningful and accurate. </a:t>
            </a:r>
          </a:p>
          <a:p>
            <a:r>
              <a:rPr lang="en-US" dirty="0"/>
              <a:t>Therefore, cleansing of data is important so that incorrect and faulty data can be filtered out.</a:t>
            </a:r>
            <a:endParaRPr lang="en-IN" dirty="0"/>
          </a:p>
        </p:txBody>
      </p:sp>
    </p:spTree>
    <p:extLst>
      <p:ext uri="{BB962C8B-B14F-4D97-AF65-F5344CB8AC3E}">
        <p14:creationId xmlns:p14="http://schemas.microsoft.com/office/powerpoint/2010/main" val="1641974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9F8D-A9B7-427E-87D8-CC4FF2038E67}"/>
              </a:ext>
            </a:extLst>
          </p:cNvPr>
          <p:cNvSpPr>
            <a:spLocks noGrp="1"/>
          </p:cNvSpPr>
          <p:nvPr>
            <p:ph type="title"/>
          </p:nvPr>
        </p:nvSpPr>
        <p:spPr/>
        <p:txBody>
          <a:bodyPr/>
          <a:lstStyle/>
          <a:p>
            <a:r>
              <a:rPr lang="en-IN" dirty="0"/>
              <a:t>value</a:t>
            </a:r>
          </a:p>
        </p:txBody>
      </p:sp>
      <p:sp>
        <p:nvSpPr>
          <p:cNvPr id="3" name="Content Placeholder 2">
            <a:extLst>
              <a:ext uri="{FF2B5EF4-FFF2-40B4-BE49-F238E27FC236}">
                <a16:creationId xmlns:a16="http://schemas.microsoft.com/office/drawing/2014/main" id="{60245667-31A3-4117-930E-E122A782238E}"/>
              </a:ext>
            </a:extLst>
          </p:cNvPr>
          <p:cNvSpPr>
            <a:spLocks noGrp="1"/>
          </p:cNvSpPr>
          <p:nvPr>
            <p:ph idx="1"/>
          </p:nvPr>
        </p:nvSpPr>
        <p:spPr/>
        <p:txBody>
          <a:bodyPr/>
          <a:lstStyle/>
          <a:p>
            <a:r>
              <a:rPr lang="en-US" dirty="0"/>
              <a:t>Value of data refers to the usefulness of data for the intended purpose. </a:t>
            </a:r>
          </a:p>
          <a:p>
            <a:r>
              <a:rPr lang="en-US" dirty="0"/>
              <a:t>The end goal of any big data analytics system is to extract value from the data. </a:t>
            </a:r>
          </a:p>
          <a:p>
            <a:r>
              <a:rPr lang="en-US" dirty="0"/>
              <a:t>The value of the data is also related to the veracity or accuracy of the data. </a:t>
            </a:r>
          </a:p>
          <a:p>
            <a:r>
              <a:rPr lang="en-US" dirty="0"/>
              <a:t>For some applications value also depends on how fast we are able to process the data.</a:t>
            </a:r>
            <a:endParaRPr lang="en-IN" dirty="0"/>
          </a:p>
        </p:txBody>
      </p:sp>
    </p:spTree>
    <p:extLst>
      <p:ext uri="{BB962C8B-B14F-4D97-AF65-F5344CB8AC3E}">
        <p14:creationId xmlns:p14="http://schemas.microsoft.com/office/powerpoint/2010/main" val="182620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B49008-D8D1-463A-BF18-46CAA4FD3A53}"/>
              </a:ext>
            </a:extLst>
          </p:cNvPr>
          <p:cNvSpPr>
            <a:spLocks noGrp="1"/>
          </p:cNvSpPr>
          <p:nvPr>
            <p:ph type="title"/>
          </p:nvPr>
        </p:nvSpPr>
        <p:spPr/>
        <p:txBody>
          <a:bodyPr/>
          <a:lstStyle/>
          <a:p>
            <a:r>
              <a:rPr lang="en-IN" dirty="0"/>
              <a:t>What is data analytics?</a:t>
            </a:r>
          </a:p>
        </p:txBody>
      </p:sp>
      <p:sp>
        <p:nvSpPr>
          <p:cNvPr id="5" name="Text Placeholder 4">
            <a:extLst>
              <a:ext uri="{FF2B5EF4-FFF2-40B4-BE49-F238E27FC236}">
                <a16:creationId xmlns:a16="http://schemas.microsoft.com/office/drawing/2014/main" id="{27520A9F-508B-4C08-ABA5-8AC831D04E2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320009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7C08A-8B1D-44C3-B482-26CB3D10A181}"/>
              </a:ext>
            </a:extLst>
          </p:cNvPr>
          <p:cNvSpPr>
            <a:spLocks noGrp="1"/>
          </p:cNvSpPr>
          <p:nvPr>
            <p:ph type="title"/>
          </p:nvPr>
        </p:nvSpPr>
        <p:spPr/>
        <p:txBody>
          <a:bodyPr/>
          <a:lstStyle/>
          <a:p>
            <a:r>
              <a:rPr lang="en-IN" dirty="0"/>
              <a:t>Data and decisions</a:t>
            </a:r>
          </a:p>
        </p:txBody>
      </p:sp>
      <p:sp>
        <p:nvSpPr>
          <p:cNvPr id="5" name="Content Placeholder 4">
            <a:extLst>
              <a:ext uri="{FF2B5EF4-FFF2-40B4-BE49-F238E27FC236}">
                <a16:creationId xmlns:a16="http://schemas.microsoft.com/office/drawing/2014/main" id="{6B465408-C0C4-4F89-9C11-9258F63608E6}"/>
              </a:ext>
            </a:extLst>
          </p:cNvPr>
          <p:cNvSpPr>
            <a:spLocks noGrp="1"/>
          </p:cNvSpPr>
          <p:nvPr>
            <p:ph idx="1"/>
          </p:nvPr>
        </p:nvSpPr>
        <p:spPr/>
        <p:txBody>
          <a:bodyPr/>
          <a:lstStyle/>
          <a:p>
            <a:endParaRPr lang="en-IN"/>
          </a:p>
        </p:txBody>
      </p:sp>
      <p:pic>
        <p:nvPicPr>
          <p:cNvPr id="18434" name="Picture 2" descr="HiPPO's (Highest Paid Person's Opinion): Letting Data Drive ...">
            <a:extLst>
              <a:ext uri="{FF2B5EF4-FFF2-40B4-BE49-F238E27FC236}">
                <a16:creationId xmlns:a16="http://schemas.microsoft.com/office/drawing/2014/main" id="{560E689F-E70C-4C3F-B1F5-39272017A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606" y="1868835"/>
            <a:ext cx="6130787" cy="440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5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39925-AAB6-4E6C-9327-BB355012B552}"/>
              </a:ext>
            </a:extLst>
          </p:cNvPr>
          <p:cNvSpPr>
            <a:spLocks noGrp="1"/>
          </p:cNvSpPr>
          <p:nvPr>
            <p:ph type="title"/>
          </p:nvPr>
        </p:nvSpPr>
        <p:spPr/>
        <p:txBody>
          <a:bodyPr/>
          <a:lstStyle/>
          <a:p>
            <a:r>
              <a:rPr lang="en-US" dirty="0"/>
              <a:t>Gordon </a:t>
            </a:r>
            <a:r>
              <a:rPr lang="en-US" dirty="0" err="1"/>
              <a:t>moore</a:t>
            </a:r>
            <a:endParaRPr lang="en-IN" dirty="0"/>
          </a:p>
        </p:txBody>
      </p:sp>
      <p:sp>
        <p:nvSpPr>
          <p:cNvPr id="5" name="Content Placeholder 4">
            <a:extLst>
              <a:ext uri="{FF2B5EF4-FFF2-40B4-BE49-F238E27FC236}">
                <a16:creationId xmlns:a16="http://schemas.microsoft.com/office/drawing/2014/main" id="{83A8FA28-8ECE-4942-9607-588A88769EB6}"/>
              </a:ext>
            </a:extLst>
          </p:cNvPr>
          <p:cNvSpPr>
            <a:spLocks noGrp="1"/>
          </p:cNvSpPr>
          <p:nvPr>
            <p:ph idx="1"/>
          </p:nvPr>
        </p:nvSpPr>
        <p:spPr/>
        <p:txBody>
          <a:bodyPr>
            <a:normAutofit/>
          </a:bodyPr>
          <a:lstStyle/>
          <a:p>
            <a:endParaRPr lang="en-IN" dirty="0"/>
          </a:p>
        </p:txBody>
      </p:sp>
      <p:sp>
        <p:nvSpPr>
          <p:cNvPr id="2" name="AutoShape 2" descr="Moore's Law has been valid since it was first formulated in 1965 - Moore's Law is coming to an end">
            <a:extLst>
              <a:ext uri="{FF2B5EF4-FFF2-40B4-BE49-F238E27FC236}">
                <a16:creationId xmlns:a16="http://schemas.microsoft.com/office/drawing/2014/main" id="{ED352A7E-CF66-451D-BDB3-A9C243F88C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F5D07AEC-E1AB-4C0B-AC88-F596DC200C1D}"/>
              </a:ext>
            </a:extLst>
          </p:cNvPr>
          <p:cNvPicPr>
            <a:picLocks noChangeAspect="1"/>
          </p:cNvPicPr>
          <p:nvPr/>
        </p:nvPicPr>
        <p:blipFill>
          <a:blip r:embed="rId2"/>
          <a:stretch>
            <a:fillRect/>
          </a:stretch>
        </p:blipFill>
        <p:spPr>
          <a:xfrm>
            <a:off x="2784811" y="2357812"/>
            <a:ext cx="6198705" cy="3914972"/>
          </a:xfrm>
          <a:prstGeom prst="rect">
            <a:avLst/>
          </a:prstGeom>
        </p:spPr>
      </p:pic>
    </p:spTree>
    <p:extLst>
      <p:ext uri="{BB962C8B-B14F-4D97-AF65-F5344CB8AC3E}">
        <p14:creationId xmlns:p14="http://schemas.microsoft.com/office/powerpoint/2010/main" val="793764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5C0138-8706-4895-A0DA-E08D658DC747}"/>
              </a:ext>
            </a:extLst>
          </p:cNvPr>
          <p:cNvSpPr>
            <a:spLocks noGrp="1"/>
          </p:cNvSpPr>
          <p:nvPr>
            <p:ph type="title"/>
          </p:nvPr>
        </p:nvSpPr>
        <p:spPr/>
        <p:txBody>
          <a:bodyPr/>
          <a:lstStyle/>
          <a:p>
            <a:r>
              <a:rPr lang="en-IN" dirty="0"/>
              <a:t>Why data/business analytics</a:t>
            </a:r>
          </a:p>
        </p:txBody>
      </p:sp>
      <p:sp>
        <p:nvSpPr>
          <p:cNvPr id="5" name="Content Placeholder 4">
            <a:extLst>
              <a:ext uri="{FF2B5EF4-FFF2-40B4-BE49-F238E27FC236}">
                <a16:creationId xmlns:a16="http://schemas.microsoft.com/office/drawing/2014/main" id="{4AEF2098-BB9D-47E2-8A70-12D19EDF2B64}"/>
              </a:ext>
            </a:extLst>
          </p:cNvPr>
          <p:cNvSpPr>
            <a:spLocks noGrp="1"/>
          </p:cNvSpPr>
          <p:nvPr>
            <p:ph idx="1"/>
          </p:nvPr>
        </p:nvSpPr>
        <p:spPr/>
        <p:txBody>
          <a:bodyPr>
            <a:normAutofit/>
          </a:bodyPr>
          <a:lstStyle/>
          <a:p>
            <a:endParaRPr lang="en-IN" dirty="0"/>
          </a:p>
          <a:p>
            <a:endParaRPr lang="en-IN" dirty="0"/>
          </a:p>
          <a:p>
            <a:endParaRPr lang="en-IN" dirty="0"/>
          </a:p>
          <a:p>
            <a:endParaRPr lang="en-IN" dirty="0"/>
          </a:p>
          <a:p>
            <a:endParaRPr lang="en-IN" dirty="0"/>
          </a:p>
          <a:p>
            <a:pPr marL="128016" lvl="1" indent="0">
              <a:buNone/>
            </a:pPr>
            <a:endParaRPr lang="en-IN" dirty="0"/>
          </a:p>
        </p:txBody>
      </p:sp>
      <p:pic>
        <p:nvPicPr>
          <p:cNvPr id="19458" name="Picture 2" descr="INTRASOFT International on Twitter: &quot;But without an opinion, you ...">
            <a:extLst>
              <a:ext uri="{FF2B5EF4-FFF2-40B4-BE49-F238E27FC236}">
                <a16:creationId xmlns:a16="http://schemas.microsoft.com/office/drawing/2014/main" id="{C023CD69-F1DA-4923-A089-62FD70691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419" y="1787595"/>
            <a:ext cx="570547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191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5C0138-8706-4895-A0DA-E08D658DC747}"/>
              </a:ext>
            </a:extLst>
          </p:cNvPr>
          <p:cNvSpPr>
            <a:spLocks noGrp="1"/>
          </p:cNvSpPr>
          <p:nvPr>
            <p:ph type="title"/>
          </p:nvPr>
        </p:nvSpPr>
        <p:spPr/>
        <p:txBody>
          <a:bodyPr/>
          <a:lstStyle/>
          <a:p>
            <a:r>
              <a:rPr lang="en-IN" dirty="0"/>
              <a:t>Why data/business analytics</a:t>
            </a:r>
          </a:p>
        </p:txBody>
      </p:sp>
      <p:sp>
        <p:nvSpPr>
          <p:cNvPr id="5" name="Content Placeholder 4">
            <a:extLst>
              <a:ext uri="{FF2B5EF4-FFF2-40B4-BE49-F238E27FC236}">
                <a16:creationId xmlns:a16="http://schemas.microsoft.com/office/drawing/2014/main" id="{4AEF2098-BB9D-47E2-8A70-12D19EDF2B64}"/>
              </a:ext>
            </a:extLst>
          </p:cNvPr>
          <p:cNvSpPr>
            <a:spLocks noGrp="1"/>
          </p:cNvSpPr>
          <p:nvPr>
            <p:ph idx="1"/>
          </p:nvPr>
        </p:nvSpPr>
        <p:spPr/>
        <p:txBody>
          <a:bodyPr>
            <a:normAutofit/>
          </a:bodyPr>
          <a:lstStyle/>
          <a:p>
            <a:r>
              <a:rPr lang="en-IN" dirty="0"/>
              <a:t>Decisions used to be taken based on opinions</a:t>
            </a:r>
          </a:p>
          <a:p>
            <a:r>
              <a:rPr lang="en-IN" dirty="0"/>
              <a:t>Opinion-based decisions</a:t>
            </a:r>
          </a:p>
          <a:p>
            <a:pPr lvl="1"/>
            <a:r>
              <a:rPr lang="en-IN" dirty="0"/>
              <a:t>Risky -&gt; Lead to incorrect decisions</a:t>
            </a:r>
          </a:p>
          <a:p>
            <a:r>
              <a:rPr lang="en-IN" dirty="0"/>
              <a:t>Business Analytics involves data analysis to improve decision making quality</a:t>
            </a:r>
          </a:p>
          <a:p>
            <a:pPr marL="128016" lvl="1" indent="0">
              <a:buNone/>
            </a:pPr>
            <a:endParaRPr lang="en-IN" dirty="0"/>
          </a:p>
          <a:p>
            <a:pPr marL="128016" lvl="1" indent="0">
              <a:buNone/>
            </a:pPr>
            <a:endParaRPr lang="en-IN" dirty="0"/>
          </a:p>
        </p:txBody>
      </p:sp>
    </p:spTree>
    <p:extLst>
      <p:ext uri="{BB962C8B-B14F-4D97-AF65-F5344CB8AC3E}">
        <p14:creationId xmlns:p14="http://schemas.microsoft.com/office/powerpoint/2010/main" val="4124521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C78A-333C-4675-93C5-39DF40AD505E}"/>
              </a:ext>
            </a:extLst>
          </p:cNvPr>
          <p:cNvSpPr>
            <a:spLocks noGrp="1"/>
          </p:cNvSpPr>
          <p:nvPr>
            <p:ph type="title"/>
          </p:nvPr>
        </p:nvSpPr>
        <p:spPr/>
        <p:txBody>
          <a:bodyPr/>
          <a:lstStyle/>
          <a:p>
            <a:r>
              <a:rPr lang="en-IN" dirty="0"/>
              <a:t>Data and metrics</a:t>
            </a:r>
          </a:p>
        </p:txBody>
      </p:sp>
      <p:sp>
        <p:nvSpPr>
          <p:cNvPr id="3" name="Content Placeholder 2">
            <a:extLst>
              <a:ext uri="{FF2B5EF4-FFF2-40B4-BE49-F238E27FC236}">
                <a16:creationId xmlns:a16="http://schemas.microsoft.com/office/drawing/2014/main" id="{2C68F751-391B-492A-A1A3-323FEAAFC8D5}"/>
              </a:ext>
            </a:extLst>
          </p:cNvPr>
          <p:cNvSpPr>
            <a:spLocks noGrp="1"/>
          </p:cNvSpPr>
          <p:nvPr>
            <p:ph idx="1"/>
          </p:nvPr>
        </p:nvSpPr>
        <p:spPr/>
        <p:txBody>
          <a:bodyPr/>
          <a:lstStyle/>
          <a:p>
            <a:r>
              <a:rPr lang="en-IN" dirty="0"/>
              <a:t>Every organization uses performance metrics such as market share, profitability, sales growth, return on investment (ROI) etc</a:t>
            </a:r>
          </a:p>
          <a:p>
            <a:r>
              <a:rPr lang="en-IN" dirty="0"/>
              <a:t>Used for quantifying, monitoring, benchmarking, and improving performance</a:t>
            </a:r>
          </a:p>
          <a:p>
            <a:endParaRPr lang="en-IN" dirty="0"/>
          </a:p>
        </p:txBody>
      </p:sp>
    </p:spTree>
    <p:extLst>
      <p:ext uri="{BB962C8B-B14F-4D97-AF65-F5344CB8AC3E}">
        <p14:creationId xmlns:p14="http://schemas.microsoft.com/office/powerpoint/2010/main" val="2991278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C78A-333C-4675-93C5-39DF40AD505E}"/>
              </a:ext>
            </a:extLst>
          </p:cNvPr>
          <p:cNvSpPr>
            <a:spLocks noGrp="1"/>
          </p:cNvSpPr>
          <p:nvPr>
            <p:ph type="title"/>
          </p:nvPr>
        </p:nvSpPr>
        <p:spPr/>
        <p:txBody>
          <a:bodyPr/>
          <a:lstStyle/>
          <a:p>
            <a:r>
              <a:rPr lang="en-IN" dirty="0"/>
              <a:t>analytics</a:t>
            </a:r>
          </a:p>
        </p:txBody>
      </p:sp>
      <p:sp>
        <p:nvSpPr>
          <p:cNvPr id="3" name="Content Placeholder 2">
            <a:extLst>
              <a:ext uri="{FF2B5EF4-FFF2-40B4-BE49-F238E27FC236}">
                <a16:creationId xmlns:a16="http://schemas.microsoft.com/office/drawing/2014/main" id="{2C68F751-391B-492A-A1A3-323FEAAFC8D5}"/>
              </a:ext>
            </a:extLst>
          </p:cNvPr>
          <p:cNvSpPr>
            <a:spLocks noGrp="1"/>
          </p:cNvSpPr>
          <p:nvPr>
            <p:ph idx="1"/>
          </p:nvPr>
        </p:nvSpPr>
        <p:spPr/>
        <p:txBody>
          <a:bodyPr/>
          <a:lstStyle/>
          <a:p>
            <a:r>
              <a:rPr lang="en-IN" dirty="0"/>
              <a:t>A concept that uses statistical, mathematical and operation research techniques</a:t>
            </a:r>
          </a:p>
          <a:p>
            <a:r>
              <a:rPr lang="en-IN" dirty="0"/>
              <a:t>Uses Artificial Intelligence (AI) techniques such as Machine Learning (ML) and Deep Learning</a:t>
            </a:r>
          </a:p>
          <a:p>
            <a:r>
              <a:rPr lang="en-IN" dirty="0"/>
              <a:t>Based on data collection and storage</a:t>
            </a:r>
          </a:p>
          <a:p>
            <a:r>
              <a:rPr lang="en-IN" dirty="0"/>
              <a:t>Uses data management processes such as data Extraction, Transformation, and Loading (ETL)</a:t>
            </a:r>
          </a:p>
          <a:p>
            <a:r>
              <a:rPr lang="en-IN" dirty="0"/>
              <a:t>Uses computing and big data technologies such as Hadoop, Spark, Pig, Hive</a:t>
            </a:r>
          </a:p>
        </p:txBody>
      </p:sp>
    </p:spTree>
    <p:extLst>
      <p:ext uri="{BB962C8B-B14F-4D97-AF65-F5344CB8AC3E}">
        <p14:creationId xmlns:p14="http://schemas.microsoft.com/office/powerpoint/2010/main" val="537399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E707-EBF9-476C-912A-F3D6A7264949}"/>
              </a:ext>
            </a:extLst>
          </p:cNvPr>
          <p:cNvSpPr>
            <a:spLocks noGrp="1"/>
          </p:cNvSpPr>
          <p:nvPr>
            <p:ph type="title"/>
          </p:nvPr>
        </p:nvSpPr>
        <p:spPr/>
        <p:txBody>
          <a:bodyPr/>
          <a:lstStyle/>
          <a:p>
            <a:r>
              <a:rPr lang="en-IN" dirty="0"/>
              <a:t>Objectives of analytics</a:t>
            </a:r>
          </a:p>
        </p:txBody>
      </p:sp>
      <p:sp>
        <p:nvSpPr>
          <p:cNvPr id="3" name="Content Placeholder 2">
            <a:extLst>
              <a:ext uri="{FF2B5EF4-FFF2-40B4-BE49-F238E27FC236}">
                <a16:creationId xmlns:a16="http://schemas.microsoft.com/office/drawing/2014/main" id="{1C6EE2C3-3758-44D5-A7FA-8024C541797D}"/>
              </a:ext>
            </a:extLst>
          </p:cNvPr>
          <p:cNvSpPr>
            <a:spLocks noGrp="1"/>
          </p:cNvSpPr>
          <p:nvPr>
            <p:ph idx="1"/>
          </p:nvPr>
        </p:nvSpPr>
        <p:spPr/>
        <p:txBody>
          <a:bodyPr/>
          <a:lstStyle/>
          <a:p>
            <a:r>
              <a:rPr lang="en-IN" dirty="0"/>
              <a:t>Problem solving</a:t>
            </a:r>
          </a:p>
          <a:p>
            <a:r>
              <a:rPr lang="en-IN" dirty="0"/>
              <a:t>Decision making</a:t>
            </a:r>
          </a:p>
        </p:txBody>
      </p:sp>
    </p:spTree>
    <p:extLst>
      <p:ext uri="{BB962C8B-B14F-4D97-AF65-F5344CB8AC3E}">
        <p14:creationId xmlns:p14="http://schemas.microsoft.com/office/powerpoint/2010/main" val="3628199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C584E2-1431-4D10-8FF2-6D6471C6F8AB}"/>
              </a:ext>
            </a:extLst>
          </p:cNvPr>
          <p:cNvSpPr>
            <a:spLocks noGrp="1"/>
          </p:cNvSpPr>
          <p:nvPr>
            <p:ph type="title"/>
          </p:nvPr>
        </p:nvSpPr>
        <p:spPr/>
        <p:txBody>
          <a:bodyPr/>
          <a:lstStyle/>
          <a:p>
            <a:r>
              <a:rPr lang="en-IN" dirty="0"/>
              <a:t>Some statistics</a:t>
            </a:r>
          </a:p>
        </p:txBody>
      </p:sp>
      <p:sp>
        <p:nvSpPr>
          <p:cNvPr id="5" name="Text Placeholder 4">
            <a:extLst>
              <a:ext uri="{FF2B5EF4-FFF2-40B4-BE49-F238E27FC236}">
                <a16:creationId xmlns:a16="http://schemas.microsoft.com/office/drawing/2014/main" id="{9DF03108-559A-435B-8301-E1E06A6B578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08157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0F41-52DF-4034-9072-7AEDDAE842FD}"/>
              </a:ext>
            </a:extLst>
          </p:cNvPr>
          <p:cNvSpPr>
            <a:spLocks noGrp="1"/>
          </p:cNvSpPr>
          <p:nvPr>
            <p:ph type="title"/>
          </p:nvPr>
        </p:nvSpPr>
        <p:spPr/>
        <p:txBody>
          <a:bodyPr/>
          <a:lstStyle/>
          <a:p>
            <a:r>
              <a:rPr lang="en-IN" dirty="0"/>
              <a:t>Big data analytics (2017)</a:t>
            </a:r>
          </a:p>
        </p:txBody>
      </p:sp>
      <p:sp>
        <p:nvSpPr>
          <p:cNvPr id="3" name="Content Placeholder 2">
            <a:extLst>
              <a:ext uri="{FF2B5EF4-FFF2-40B4-BE49-F238E27FC236}">
                <a16:creationId xmlns:a16="http://schemas.microsoft.com/office/drawing/2014/main" id="{5A6F81A4-F6D1-4701-AACA-1DF0CCE6C13B}"/>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870FB7A2-925C-4BD3-83DC-4D0F47137BEB}"/>
              </a:ext>
            </a:extLst>
          </p:cNvPr>
          <p:cNvPicPr>
            <a:picLocks noChangeAspect="1"/>
          </p:cNvPicPr>
          <p:nvPr/>
        </p:nvPicPr>
        <p:blipFill>
          <a:blip r:embed="rId2"/>
          <a:stretch>
            <a:fillRect/>
          </a:stretch>
        </p:blipFill>
        <p:spPr>
          <a:xfrm>
            <a:off x="2574234" y="2239409"/>
            <a:ext cx="5801140" cy="3954079"/>
          </a:xfrm>
          <a:prstGeom prst="rect">
            <a:avLst/>
          </a:prstGeom>
        </p:spPr>
      </p:pic>
    </p:spTree>
    <p:extLst>
      <p:ext uri="{BB962C8B-B14F-4D97-AF65-F5344CB8AC3E}">
        <p14:creationId xmlns:p14="http://schemas.microsoft.com/office/powerpoint/2010/main" val="3746186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A6E7-7593-4928-AD22-76215F0E80DD}"/>
              </a:ext>
            </a:extLst>
          </p:cNvPr>
          <p:cNvSpPr>
            <a:spLocks noGrp="1"/>
          </p:cNvSpPr>
          <p:nvPr>
            <p:ph type="title"/>
          </p:nvPr>
        </p:nvSpPr>
        <p:spPr/>
        <p:txBody>
          <a:bodyPr/>
          <a:lstStyle/>
          <a:p>
            <a:r>
              <a:rPr lang="en-IN" dirty="0"/>
              <a:t>Streaming data consumption</a:t>
            </a:r>
          </a:p>
        </p:txBody>
      </p:sp>
      <p:sp>
        <p:nvSpPr>
          <p:cNvPr id="3" name="Content Placeholder 2">
            <a:extLst>
              <a:ext uri="{FF2B5EF4-FFF2-40B4-BE49-F238E27FC236}">
                <a16:creationId xmlns:a16="http://schemas.microsoft.com/office/drawing/2014/main" id="{DE717AF1-532A-436C-A5EB-41A96F7A470B}"/>
              </a:ext>
            </a:extLst>
          </p:cNvPr>
          <p:cNvSpPr>
            <a:spLocks noGrp="1"/>
          </p:cNvSpPr>
          <p:nvPr>
            <p:ph idx="1"/>
          </p:nvPr>
        </p:nvSpPr>
        <p:spPr/>
        <p:txBody>
          <a:bodyPr/>
          <a:lstStyle/>
          <a:p>
            <a:endParaRPr lang="en-IN"/>
          </a:p>
        </p:txBody>
      </p:sp>
      <p:pic>
        <p:nvPicPr>
          <p:cNvPr id="2050" name="Picture 2" descr="When Your Phone Company Gives You Sport In Your Phone Plan">
            <a:extLst>
              <a:ext uri="{FF2B5EF4-FFF2-40B4-BE49-F238E27FC236}">
                <a16:creationId xmlns:a16="http://schemas.microsoft.com/office/drawing/2014/main" id="{55329015-F337-4D84-88AE-1FD158A6B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296" y="1507098"/>
            <a:ext cx="4870312" cy="535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941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798381-8D94-47B0-AD54-AF6B897B1202}"/>
              </a:ext>
            </a:extLst>
          </p:cNvPr>
          <p:cNvSpPr>
            <a:spLocks noGrp="1"/>
          </p:cNvSpPr>
          <p:nvPr>
            <p:ph type="title"/>
          </p:nvPr>
        </p:nvSpPr>
        <p:spPr/>
        <p:txBody>
          <a:bodyPr/>
          <a:lstStyle/>
          <a:p>
            <a:r>
              <a:rPr lang="en-IN" dirty="0" err="1"/>
              <a:t>hadoop</a:t>
            </a:r>
            <a:endParaRPr lang="en-IN" dirty="0"/>
          </a:p>
        </p:txBody>
      </p:sp>
      <p:sp>
        <p:nvSpPr>
          <p:cNvPr id="5" name="Text Placeholder 4">
            <a:extLst>
              <a:ext uri="{FF2B5EF4-FFF2-40B4-BE49-F238E27FC236}">
                <a16:creationId xmlns:a16="http://schemas.microsoft.com/office/drawing/2014/main" id="{406E0B8F-4961-495F-813E-FDBA65FC1F7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94024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E9D9-6638-4992-BE81-C3533CEE119A}"/>
              </a:ext>
            </a:extLst>
          </p:cNvPr>
          <p:cNvSpPr>
            <a:spLocks noGrp="1"/>
          </p:cNvSpPr>
          <p:nvPr>
            <p:ph type="title"/>
          </p:nvPr>
        </p:nvSpPr>
        <p:spPr/>
        <p:txBody>
          <a:bodyPr/>
          <a:lstStyle/>
          <a:p>
            <a:r>
              <a:rPr lang="en-IN" dirty="0"/>
              <a:t>history</a:t>
            </a:r>
          </a:p>
        </p:txBody>
      </p:sp>
      <p:sp>
        <p:nvSpPr>
          <p:cNvPr id="3" name="Content Placeholder 2">
            <a:extLst>
              <a:ext uri="{FF2B5EF4-FFF2-40B4-BE49-F238E27FC236}">
                <a16:creationId xmlns:a16="http://schemas.microsoft.com/office/drawing/2014/main" id="{909D9EA4-216B-453F-9BC4-D16229866F7A}"/>
              </a:ext>
            </a:extLst>
          </p:cNvPr>
          <p:cNvSpPr>
            <a:spLocks noGrp="1"/>
          </p:cNvSpPr>
          <p:nvPr>
            <p:ph idx="1"/>
          </p:nvPr>
        </p:nvSpPr>
        <p:spPr/>
        <p:txBody>
          <a:bodyPr>
            <a:normAutofit fontScale="92500" lnSpcReduction="10000"/>
          </a:bodyPr>
          <a:lstStyle/>
          <a:p>
            <a:r>
              <a:rPr lang="en-US" dirty="0"/>
              <a:t>The set of storage and processing methodologies commonly known as “Big Data” emerged from the search engine providers in the early 2000s, principally Google and Yahoo!.</a:t>
            </a:r>
          </a:p>
          <a:p>
            <a:r>
              <a:rPr lang="en-US" dirty="0"/>
              <a:t>The search engine providers were the first group of users faced with Internet scale problems,</a:t>
            </a:r>
          </a:p>
          <a:p>
            <a:r>
              <a:rPr lang="en-US" dirty="0"/>
              <a:t>mainly how to process and store indexes of all of the documents in the Internet universe.</a:t>
            </a:r>
          </a:p>
          <a:p>
            <a:r>
              <a:rPr lang="en-US" dirty="0"/>
              <a:t>Yahoo! and Google independently set about developing a set of capabilities to meet this</a:t>
            </a:r>
          </a:p>
          <a:p>
            <a:r>
              <a:rPr lang="en-US" dirty="0"/>
              <a:t>challenge. </a:t>
            </a:r>
          </a:p>
          <a:p>
            <a:r>
              <a:rPr lang="en-US" dirty="0"/>
              <a:t>In 2003, Google released a whitepaper called “The Google File System.” Subsequently,</a:t>
            </a:r>
          </a:p>
          <a:p>
            <a:r>
              <a:rPr lang="en-US" dirty="0"/>
              <a:t>in 2004, Google released another whitepaper called “MapReduce: Simplified Data Processing on Large Clusters.” At the same time, at Yahoo!, Doug Cutting (who is generally acknowledged as the initial creator of Hadoop) was working on a web indexing project called </a:t>
            </a:r>
            <a:r>
              <a:rPr lang="en-US" dirty="0" err="1"/>
              <a:t>Nutch</a:t>
            </a:r>
            <a:r>
              <a:rPr lang="en-US" dirty="0"/>
              <a:t>.</a:t>
            </a:r>
            <a:endParaRPr lang="en-IN" dirty="0"/>
          </a:p>
        </p:txBody>
      </p:sp>
    </p:spTree>
    <p:extLst>
      <p:ext uri="{BB962C8B-B14F-4D97-AF65-F5344CB8AC3E}">
        <p14:creationId xmlns:p14="http://schemas.microsoft.com/office/powerpoint/2010/main" val="1024051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39925-AAB6-4E6C-9327-BB355012B552}"/>
              </a:ext>
            </a:extLst>
          </p:cNvPr>
          <p:cNvSpPr>
            <a:spLocks noGrp="1"/>
          </p:cNvSpPr>
          <p:nvPr>
            <p:ph type="title"/>
          </p:nvPr>
        </p:nvSpPr>
        <p:spPr/>
        <p:txBody>
          <a:bodyPr/>
          <a:lstStyle/>
          <a:p>
            <a:r>
              <a:rPr lang="en-US" dirty="0"/>
              <a:t>Moore’s </a:t>
            </a:r>
            <a:r>
              <a:rPr lang="en-US" dirty="0" err="1"/>
              <a:t>laW</a:t>
            </a:r>
            <a:endParaRPr lang="en-IN" dirty="0"/>
          </a:p>
        </p:txBody>
      </p:sp>
      <p:sp>
        <p:nvSpPr>
          <p:cNvPr id="5" name="Content Placeholder 4">
            <a:extLst>
              <a:ext uri="{FF2B5EF4-FFF2-40B4-BE49-F238E27FC236}">
                <a16:creationId xmlns:a16="http://schemas.microsoft.com/office/drawing/2014/main" id="{83A8FA28-8ECE-4942-9607-588A88769EB6}"/>
              </a:ext>
            </a:extLst>
          </p:cNvPr>
          <p:cNvSpPr>
            <a:spLocks noGrp="1"/>
          </p:cNvSpPr>
          <p:nvPr>
            <p:ph idx="1"/>
          </p:nvPr>
        </p:nvSpPr>
        <p:spPr/>
        <p:txBody>
          <a:bodyPr>
            <a:normAutofit/>
          </a:bodyPr>
          <a:lstStyle/>
          <a:p>
            <a:endParaRPr lang="en-IN" dirty="0"/>
          </a:p>
        </p:txBody>
      </p:sp>
      <p:sp>
        <p:nvSpPr>
          <p:cNvPr id="2" name="AutoShape 2" descr="Moore's Law has been valid since it was first formulated in 1965 - Moore's Law is coming to an end">
            <a:extLst>
              <a:ext uri="{FF2B5EF4-FFF2-40B4-BE49-F238E27FC236}">
                <a16:creationId xmlns:a16="http://schemas.microsoft.com/office/drawing/2014/main" id="{ED352A7E-CF66-451D-BDB3-A9C243F88C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9155C615-DE67-4031-936A-254572D905E6}"/>
              </a:ext>
            </a:extLst>
          </p:cNvPr>
          <p:cNvPicPr>
            <a:picLocks noChangeAspect="1"/>
          </p:cNvPicPr>
          <p:nvPr/>
        </p:nvPicPr>
        <p:blipFill>
          <a:blip r:embed="rId2"/>
          <a:stretch>
            <a:fillRect/>
          </a:stretch>
        </p:blipFill>
        <p:spPr>
          <a:xfrm>
            <a:off x="4345876" y="2497455"/>
            <a:ext cx="3076575" cy="3600450"/>
          </a:xfrm>
          <a:prstGeom prst="rect">
            <a:avLst/>
          </a:prstGeom>
        </p:spPr>
      </p:pic>
    </p:spTree>
    <p:extLst>
      <p:ext uri="{BB962C8B-B14F-4D97-AF65-F5344CB8AC3E}">
        <p14:creationId xmlns:p14="http://schemas.microsoft.com/office/powerpoint/2010/main" val="1231400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E9D9-6638-4992-BE81-C3533CEE119A}"/>
              </a:ext>
            </a:extLst>
          </p:cNvPr>
          <p:cNvSpPr>
            <a:spLocks noGrp="1"/>
          </p:cNvSpPr>
          <p:nvPr>
            <p:ph type="title"/>
          </p:nvPr>
        </p:nvSpPr>
        <p:spPr/>
        <p:txBody>
          <a:bodyPr/>
          <a:lstStyle/>
          <a:p>
            <a:r>
              <a:rPr lang="en-IN" dirty="0"/>
              <a:t>History … continued</a:t>
            </a:r>
          </a:p>
        </p:txBody>
      </p:sp>
      <p:sp>
        <p:nvSpPr>
          <p:cNvPr id="3" name="Content Placeholder 2">
            <a:extLst>
              <a:ext uri="{FF2B5EF4-FFF2-40B4-BE49-F238E27FC236}">
                <a16:creationId xmlns:a16="http://schemas.microsoft.com/office/drawing/2014/main" id="{909D9EA4-216B-453F-9BC4-D16229866F7A}"/>
              </a:ext>
            </a:extLst>
          </p:cNvPr>
          <p:cNvSpPr>
            <a:spLocks noGrp="1"/>
          </p:cNvSpPr>
          <p:nvPr>
            <p:ph idx="1"/>
          </p:nvPr>
        </p:nvSpPr>
        <p:spPr/>
        <p:txBody>
          <a:bodyPr>
            <a:normAutofit/>
          </a:bodyPr>
          <a:lstStyle/>
          <a:p>
            <a:r>
              <a:rPr lang="en-US" dirty="0"/>
              <a:t>The Google whitepapers inspired Doug Cutting to take the work he had done to date on the </a:t>
            </a:r>
            <a:r>
              <a:rPr lang="en-US" dirty="0" err="1"/>
              <a:t>Nutch</a:t>
            </a:r>
            <a:r>
              <a:rPr lang="en-US" dirty="0"/>
              <a:t> project and incorporate the storage and processing principles outlined in these whitepapers. The resultant product is what is known today as Hadoop.</a:t>
            </a:r>
          </a:p>
          <a:p>
            <a:r>
              <a:rPr lang="en-US" dirty="0"/>
              <a:t>Hadoop was born in 2006 as an open source project under the Apache Software Foundation licensing scheme.</a:t>
            </a:r>
          </a:p>
          <a:p>
            <a:r>
              <a:rPr lang="en-US" dirty="0"/>
              <a:t>The name Hadoop was after Cutting’s son’s toy elephant</a:t>
            </a:r>
          </a:p>
        </p:txBody>
      </p:sp>
    </p:spTree>
    <p:extLst>
      <p:ext uri="{BB962C8B-B14F-4D97-AF65-F5344CB8AC3E}">
        <p14:creationId xmlns:p14="http://schemas.microsoft.com/office/powerpoint/2010/main" val="3601624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210C2-4163-4A43-B74F-A759D47C426E}"/>
              </a:ext>
            </a:extLst>
          </p:cNvPr>
          <p:cNvSpPr>
            <a:spLocks noGrp="1"/>
          </p:cNvSpPr>
          <p:nvPr>
            <p:ph type="title"/>
          </p:nvPr>
        </p:nvSpPr>
        <p:spPr/>
        <p:txBody>
          <a:bodyPr/>
          <a:lstStyle/>
          <a:p>
            <a:r>
              <a:rPr lang="en-IN" dirty="0"/>
              <a:t>What is Hadoop?</a:t>
            </a:r>
          </a:p>
        </p:txBody>
      </p:sp>
      <p:sp>
        <p:nvSpPr>
          <p:cNvPr id="3" name="Content Placeholder 2">
            <a:extLst>
              <a:ext uri="{FF2B5EF4-FFF2-40B4-BE49-F238E27FC236}">
                <a16:creationId xmlns:a16="http://schemas.microsoft.com/office/drawing/2014/main" id="{4A73BEC5-9E24-4AE5-B0ED-817D8299D8B7}"/>
              </a:ext>
            </a:extLst>
          </p:cNvPr>
          <p:cNvSpPr>
            <a:spLocks noGrp="1"/>
          </p:cNvSpPr>
          <p:nvPr>
            <p:ph idx="1"/>
          </p:nvPr>
        </p:nvSpPr>
        <p:spPr/>
        <p:txBody>
          <a:bodyPr>
            <a:normAutofit/>
          </a:bodyPr>
          <a:lstStyle/>
          <a:p>
            <a:r>
              <a:rPr lang="en-US" dirty="0"/>
              <a:t>Hadoop is a distributed data storage and processing platform, based upon a central concept: data locality. </a:t>
            </a:r>
          </a:p>
          <a:p>
            <a:r>
              <a:rPr lang="en-US" dirty="0"/>
              <a:t>Data locality refers to the processing of data where it resides by bringing the computation to the data, rather than the typical pattern of requesting data from its location (for example, a database management system) and sending this data to a remote processing system or host.</a:t>
            </a:r>
          </a:p>
          <a:p>
            <a:r>
              <a:rPr lang="en-US" dirty="0"/>
              <a:t>Hadoop is </a:t>
            </a:r>
            <a:r>
              <a:rPr lang="en-US" dirty="0" err="1"/>
              <a:t>schemaless</a:t>
            </a:r>
            <a:r>
              <a:rPr lang="en-US" dirty="0"/>
              <a:t> with respect to its write operations (it is what’s known as a schema-on-read system). This means that it can store and process a wide range of data, from unstructured text documents, to semi-structured JSON (JavaScript Object Notation) or XML documents, to well structured extracts from relational database systems.</a:t>
            </a:r>
          </a:p>
          <a:p>
            <a:endParaRPr lang="en-IN" dirty="0"/>
          </a:p>
        </p:txBody>
      </p:sp>
    </p:spTree>
    <p:extLst>
      <p:ext uri="{BB962C8B-B14F-4D97-AF65-F5344CB8AC3E}">
        <p14:creationId xmlns:p14="http://schemas.microsoft.com/office/powerpoint/2010/main" val="1740073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BA93B-2F56-483C-87F9-74A59FF3C82A}"/>
              </a:ext>
            </a:extLst>
          </p:cNvPr>
          <p:cNvSpPr>
            <a:spLocks noGrp="1"/>
          </p:cNvSpPr>
          <p:nvPr>
            <p:ph type="title"/>
          </p:nvPr>
        </p:nvSpPr>
        <p:spPr/>
        <p:txBody>
          <a:bodyPr/>
          <a:lstStyle/>
          <a:p>
            <a:r>
              <a:rPr lang="en-US" dirty="0"/>
              <a:t>Distributed systems and </a:t>
            </a:r>
            <a:r>
              <a:rPr lang="en-US" dirty="0" err="1"/>
              <a:t>hadoop</a:t>
            </a:r>
            <a:endParaRPr lang="en-IN" dirty="0"/>
          </a:p>
        </p:txBody>
      </p:sp>
      <p:sp>
        <p:nvSpPr>
          <p:cNvPr id="5" name="Content Placeholder 4">
            <a:extLst>
              <a:ext uri="{FF2B5EF4-FFF2-40B4-BE49-F238E27FC236}">
                <a16:creationId xmlns:a16="http://schemas.microsoft.com/office/drawing/2014/main" id="{A77C059B-3483-49EC-A410-D4A21296965B}"/>
              </a:ext>
            </a:extLst>
          </p:cNvPr>
          <p:cNvSpPr>
            <a:spLocks noGrp="1"/>
          </p:cNvSpPr>
          <p:nvPr>
            <p:ph idx="1"/>
          </p:nvPr>
        </p:nvSpPr>
        <p:spPr/>
        <p:txBody>
          <a:bodyPr>
            <a:normAutofit fontScale="92500"/>
          </a:bodyPr>
          <a:lstStyle/>
          <a:p>
            <a:r>
              <a:rPr lang="en-US" dirty="0"/>
              <a:t>In order to perform computation at scale, Hadoop distributes an analytical computation that involves a massive dataset to many machines that each simultaneously operate on their own individual chunk of data.</a:t>
            </a:r>
          </a:p>
          <a:p>
            <a:r>
              <a:rPr lang="en-US" dirty="0"/>
              <a:t>Any distributed system needs to address these points:</a:t>
            </a:r>
          </a:p>
          <a:p>
            <a:r>
              <a:rPr lang="en-US" dirty="0"/>
              <a:t>Fault tolerance: If a component fails, it should not result in the failure of the entire system. The system should gracefully degrade into a lower performing state. If a failed component recovers, it should be able to rejoin the system.</a:t>
            </a:r>
          </a:p>
          <a:p>
            <a:r>
              <a:rPr lang="en-US" dirty="0"/>
              <a:t>Recoverability: In the event of failure, no data should be lost.</a:t>
            </a:r>
          </a:p>
          <a:p>
            <a:r>
              <a:rPr lang="en-US" dirty="0"/>
              <a:t>Consistency: The failure of one job or task should not affect the final result.</a:t>
            </a:r>
          </a:p>
          <a:p>
            <a:r>
              <a:rPr lang="en-US" dirty="0"/>
              <a:t>Scalability: Adding load (more data, more computation) leads to a decline in performance, not failure; increasing resources should result in a proportional increase in capacity.</a:t>
            </a:r>
          </a:p>
          <a:p>
            <a:endParaRPr lang="en-US" dirty="0"/>
          </a:p>
          <a:p>
            <a:endParaRPr lang="en-IN" dirty="0"/>
          </a:p>
        </p:txBody>
      </p:sp>
    </p:spTree>
    <p:extLst>
      <p:ext uri="{BB962C8B-B14F-4D97-AF65-F5344CB8AC3E}">
        <p14:creationId xmlns:p14="http://schemas.microsoft.com/office/powerpoint/2010/main" val="2223782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934A-A5C6-4361-9A0C-AC8F44C53281}"/>
              </a:ext>
            </a:extLst>
          </p:cNvPr>
          <p:cNvSpPr>
            <a:spLocks noGrp="1"/>
          </p:cNvSpPr>
          <p:nvPr>
            <p:ph type="title"/>
          </p:nvPr>
        </p:nvSpPr>
        <p:spPr/>
        <p:txBody>
          <a:bodyPr/>
          <a:lstStyle/>
          <a:p>
            <a:r>
              <a:rPr lang="en-US" dirty="0"/>
              <a:t>How Hadoop achieves this?</a:t>
            </a:r>
            <a:endParaRPr lang="en-IN" dirty="0"/>
          </a:p>
        </p:txBody>
      </p:sp>
      <p:sp>
        <p:nvSpPr>
          <p:cNvPr id="3" name="Content Placeholder 2">
            <a:extLst>
              <a:ext uri="{FF2B5EF4-FFF2-40B4-BE49-F238E27FC236}">
                <a16:creationId xmlns:a16="http://schemas.microsoft.com/office/drawing/2014/main" id="{743FC6E8-4783-4F9E-83E0-A9EF4EEA0707}"/>
              </a:ext>
            </a:extLst>
          </p:cNvPr>
          <p:cNvSpPr>
            <a:spLocks noGrp="1"/>
          </p:cNvSpPr>
          <p:nvPr>
            <p:ph idx="1"/>
          </p:nvPr>
        </p:nvSpPr>
        <p:spPr/>
        <p:txBody>
          <a:bodyPr>
            <a:normAutofit fontScale="77500" lnSpcReduction="20000"/>
          </a:bodyPr>
          <a:lstStyle/>
          <a:p>
            <a:r>
              <a:rPr lang="en-US" dirty="0"/>
              <a:t>Data is distributed immediately when added to the cluster and stored on multiple nodes. Nodes prefer to process data that is stored locally in order to minimize traffic across the network.</a:t>
            </a:r>
          </a:p>
          <a:p>
            <a:r>
              <a:rPr lang="en-US" dirty="0"/>
              <a:t>Data is stored in blocks of a fixed size (usually 128 MB) and each block is duplicated multiple times across the system to provide redundancy and data safety.</a:t>
            </a:r>
          </a:p>
          <a:p>
            <a:r>
              <a:rPr lang="en-US" dirty="0"/>
              <a:t>A computation is usually referred to as a job; jobs are broken into tasks where each individual node performs the task on a single block of data.</a:t>
            </a:r>
          </a:p>
          <a:p>
            <a:r>
              <a:rPr lang="en-US" dirty="0"/>
              <a:t>Jobs are written at a high level without concern for network programming, time, or low-level infrastructure, allowing developers to focus on the data and computation rather than distributed programming details.</a:t>
            </a:r>
          </a:p>
          <a:p>
            <a:r>
              <a:rPr lang="en-US" dirty="0"/>
              <a:t>The amount of network traffic between nodes should be minimized transparently by the system. Each task should be independent and nodes should not have to communicate with each other during processing to ensure that there are no </a:t>
            </a:r>
            <a:r>
              <a:rPr lang="en-US" dirty="0" err="1"/>
              <a:t>interprocess</a:t>
            </a:r>
            <a:r>
              <a:rPr lang="en-US" dirty="0"/>
              <a:t> dependencies that could lead to deadlock.</a:t>
            </a:r>
          </a:p>
          <a:p>
            <a:r>
              <a:rPr lang="en-US" dirty="0"/>
              <a:t>Jobs are fault tolerant usually through task redundancy, such that if a single node or task fails, the final computation is not incorrect or incomplete.</a:t>
            </a:r>
          </a:p>
          <a:p>
            <a:r>
              <a:rPr lang="en-US" dirty="0"/>
              <a:t>Master programs allocate work to worker nodes such that many worker nodes can operate in parallel, each on their own portion of the larger dataset.</a:t>
            </a:r>
            <a:endParaRPr lang="en-IN" dirty="0"/>
          </a:p>
        </p:txBody>
      </p:sp>
    </p:spTree>
    <p:extLst>
      <p:ext uri="{BB962C8B-B14F-4D97-AF65-F5344CB8AC3E}">
        <p14:creationId xmlns:p14="http://schemas.microsoft.com/office/powerpoint/2010/main" val="3794424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29F8-56D8-4278-B49F-64552484DFF2}"/>
              </a:ext>
            </a:extLst>
          </p:cNvPr>
          <p:cNvSpPr>
            <a:spLocks noGrp="1"/>
          </p:cNvSpPr>
          <p:nvPr>
            <p:ph type="title"/>
          </p:nvPr>
        </p:nvSpPr>
        <p:spPr/>
        <p:txBody>
          <a:bodyPr/>
          <a:lstStyle/>
          <a:p>
            <a:r>
              <a:rPr lang="en-IN" dirty="0"/>
              <a:t>Hadoop ecosystem</a:t>
            </a:r>
          </a:p>
        </p:txBody>
      </p:sp>
      <p:sp>
        <p:nvSpPr>
          <p:cNvPr id="3" name="Content Placeholder 2">
            <a:extLst>
              <a:ext uri="{FF2B5EF4-FFF2-40B4-BE49-F238E27FC236}">
                <a16:creationId xmlns:a16="http://schemas.microsoft.com/office/drawing/2014/main" id="{38A91A7C-AC32-431D-9F05-D621285E3318}"/>
              </a:ext>
            </a:extLst>
          </p:cNvPr>
          <p:cNvSpPr>
            <a:spLocks noGrp="1"/>
          </p:cNvSpPr>
          <p:nvPr>
            <p:ph idx="1"/>
          </p:nvPr>
        </p:nvSpPr>
        <p:spPr/>
        <p:txBody>
          <a:bodyPr/>
          <a:lstStyle/>
          <a:p>
            <a:endParaRPr lang="en-IN" dirty="0"/>
          </a:p>
        </p:txBody>
      </p:sp>
      <p:pic>
        <p:nvPicPr>
          <p:cNvPr id="8" name="Picture 7">
            <a:extLst>
              <a:ext uri="{FF2B5EF4-FFF2-40B4-BE49-F238E27FC236}">
                <a16:creationId xmlns:a16="http://schemas.microsoft.com/office/drawing/2014/main" id="{A39A8DFC-9818-43F4-BA3B-12FC3A4228F7}"/>
              </a:ext>
            </a:extLst>
          </p:cNvPr>
          <p:cNvPicPr>
            <a:picLocks noChangeAspect="1"/>
          </p:cNvPicPr>
          <p:nvPr/>
        </p:nvPicPr>
        <p:blipFill>
          <a:blip r:embed="rId2"/>
          <a:stretch>
            <a:fillRect/>
          </a:stretch>
        </p:blipFill>
        <p:spPr>
          <a:xfrm>
            <a:off x="2178325" y="2286000"/>
            <a:ext cx="6554857" cy="4055890"/>
          </a:xfrm>
          <a:prstGeom prst="rect">
            <a:avLst/>
          </a:prstGeom>
        </p:spPr>
      </p:pic>
    </p:spTree>
    <p:extLst>
      <p:ext uri="{BB962C8B-B14F-4D97-AF65-F5344CB8AC3E}">
        <p14:creationId xmlns:p14="http://schemas.microsoft.com/office/powerpoint/2010/main" val="1465111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DA7F3-1EC3-4DFA-924A-06A244B434AC}"/>
              </a:ext>
            </a:extLst>
          </p:cNvPr>
          <p:cNvSpPr>
            <a:spLocks noGrp="1"/>
          </p:cNvSpPr>
          <p:nvPr>
            <p:ph type="title"/>
          </p:nvPr>
        </p:nvSpPr>
        <p:spPr/>
        <p:txBody>
          <a:bodyPr/>
          <a:lstStyle/>
          <a:p>
            <a:r>
              <a:rPr lang="en-IN" dirty="0"/>
              <a:t>How is Hadoop different?</a:t>
            </a:r>
          </a:p>
        </p:txBody>
      </p:sp>
      <p:sp>
        <p:nvSpPr>
          <p:cNvPr id="3" name="Content Placeholder 2">
            <a:extLst>
              <a:ext uri="{FF2B5EF4-FFF2-40B4-BE49-F238E27FC236}">
                <a16:creationId xmlns:a16="http://schemas.microsoft.com/office/drawing/2014/main" id="{5AED8AC4-99BF-4BF3-B174-9EF8D7C5AA9D}"/>
              </a:ext>
            </a:extLst>
          </p:cNvPr>
          <p:cNvSpPr>
            <a:spLocks noGrp="1"/>
          </p:cNvSpPr>
          <p:nvPr>
            <p:ph idx="1"/>
          </p:nvPr>
        </p:nvSpPr>
        <p:spPr/>
        <p:txBody>
          <a:bodyPr/>
          <a:lstStyle/>
          <a:p>
            <a:r>
              <a:rPr lang="en-US" dirty="0"/>
              <a:t>Because the schema is not interpreted during write operations to Hadoop, there are no indexes, statistics, or other constructs typically employed by database systems to optimize query operations and filter or reduce the amount of data returned to a client. </a:t>
            </a:r>
          </a:p>
          <a:p>
            <a:r>
              <a:rPr lang="en-US" dirty="0"/>
              <a:t>This further necessitates the requirement for data locality.</a:t>
            </a:r>
            <a:endParaRPr lang="en-IN" dirty="0"/>
          </a:p>
        </p:txBody>
      </p:sp>
    </p:spTree>
    <p:extLst>
      <p:ext uri="{BB962C8B-B14F-4D97-AF65-F5344CB8AC3E}">
        <p14:creationId xmlns:p14="http://schemas.microsoft.com/office/powerpoint/2010/main" val="3794347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F8A3-7A81-4346-A7D4-6D517EA875E2}"/>
              </a:ext>
            </a:extLst>
          </p:cNvPr>
          <p:cNvSpPr>
            <a:spLocks noGrp="1"/>
          </p:cNvSpPr>
          <p:nvPr>
            <p:ph type="title"/>
          </p:nvPr>
        </p:nvSpPr>
        <p:spPr/>
        <p:txBody>
          <a:bodyPr/>
          <a:lstStyle/>
          <a:p>
            <a:r>
              <a:rPr lang="en-IN" dirty="0"/>
              <a:t>What is Hadoop?</a:t>
            </a:r>
          </a:p>
        </p:txBody>
      </p:sp>
      <p:sp>
        <p:nvSpPr>
          <p:cNvPr id="3" name="Content Placeholder 2">
            <a:extLst>
              <a:ext uri="{FF2B5EF4-FFF2-40B4-BE49-F238E27FC236}">
                <a16:creationId xmlns:a16="http://schemas.microsoft.com/office/drawing/2014/main" id="{9E3E5BCC-7284-4237-999E-BACC5896185E}"/>
              </a:ext>
            </a:extLst>
          </p:cNvPr>
          <p:cNvSpPr>
            <a:spLocks noGrp="1"/>
          </p:cNvSpPr>
          <p:nvPr>
            <p:ph idx="1"/>
          </p:nvPr>
        </p:nvSpPr>
        <p:spPr/>
        <p:txBody>
          <a:bodyPr/>
          <a:lstStyle/>
          <a:p>
            <a:r>
              <a:rPr lang="en-US" dirty="0"/>
              <a:t>Apache Hadoop is a set of open-source software utilities that facilitate usage of a network of many computers to solve problems involving massive amounts of data. </a:t>
            </a:r>
          </a:p>
          <a:p>
            <a:r>
              <a:rPr lang="en-US" dirty="0"/>
              <a:t>It provides a software framework for distributed storage and distributed computing. </a:t>
            </a:r>
          </a:p>
          <a:p>
            <a:r>
              <a:rPr lang="en-US" dirty="0"/>
              <a:t>It divides a file into the number of blocks and stores it across a cluster of machines. </a:t>
            </a:r>
          </a:p>
          <a:p>
            <a:r>
              <a:rPr lang="en-US" dirty="0"/>
              <a:t>Hadoop also achieves fault tolerance by replicating the blocks on the cluster. </a:t>
            </a:r>
          </a:p>
          <a:p>
            <a:r>
              <a:rPr lang="en-US" dirty="0"/>
              <a:t>It enables distributed processing by dividing a job into a number of independent tasks. </a:t>
            </a:r>
          </a:p>
          <a:p>
            <a:r>
              <a:rPr lang="en-US" dirty="0"/>
              <a:t>These tasks run in parallel over the computer cluster.</a:t>
            </a:r>
            <a:endParaRPr lang="en-IN" dirty="0"/>
          </a:p>
        </p:txBody>
      </p:sp>
    </p:spTree>
    <p:extLst>
      <p:ext uri="{BB962C8B-B14F-4D97-AF65-F5344CB8AC3E}">
        <p14:creationId xmlns:p14="http://schemas.microsoft.com/office/powerpoint/2010/main" val="1016980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692B-3CF1-4398-A935-017BA0B64DAA}"/>
              </a:ext>
            </a:extLst>
          </p:cNvPr>
          <p:cNvSpPr>
            <a:spLocks noGrp="1"/>
          </p:cNvSpPr>
          <p:nvPr>
            <p:ph type="title"/>
          </p:nvPr>
        </p:nvSpPr>
        <p:spPr/>
        <p:txBody>
          <a:bodyPr/>
          <a:lstStyle/>
          <a:p>
            <a:r>
              <a:rPr lang="en-IN" dirty="0"/>
              <a:t>Key Hadoop components</a:t>
            </a:r>
          </a:p>
        </p:txBody>
      </p:sp>
      <p:sp>
        <p:nvSpPr>
          <p:cNvPr id="3" name="Content Placeholder 2">
            <a:extLst>
              <a:ext uri="{FF2B5EF4-FFF2-40B4-BE49-F238E27FC236}">
                <a16:creationId xmlns:a16="http://schemas.microsoft.com/office/drawing/2014/main" id="{86BD8058-CFC5-4BB4-970D-13B0BBCA920A}"/>
              </a:ext>
            </a:extLst>
          </p:cNvPr>
          <p:cNvSpPr>
            <a:spLocks noGrp="1"/>
          </p:cNvSpPr>
          <p:nvPr>
            <p:ph idx="1"/>
          </p:nvPr>
        </p:nvSpPr>
        <p:spPr/>
        <p:txBody>
          <a:bodyPr/>
          <a:lstStyle/>
          <a:p>
            <a:endParaRPr lang="en-IN" dirty="0"/>
          </a:p>
        </p:txBody>
      </p:sp>
      <p:pic>
        <p:nvPicPr>
          <p:cNvPr id="18434" name="Picture 2">
            <a:extLst>
              <a:ext uri="{FF2B5EF4-FFF2-40B4-BE49-F238E27FC236}">
                <a16:creationId xmlns:a16="http://schemas.microsoft.com/office/drawing/2014/main" id="{0141393A-ADF3-4ADA-B9C0-42A7DE07E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54" y="2405932"/>
            <a:ext cx="9042450" cy="378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439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A4E22-3F75-416D-94DC-06FBA0AE4A32}"/>
              </a:ext>
            </a:extLst>
          </p:cNvPr>
          <p:cNvSpPr>
            <a:spLocks noGrp="1"/>
          </p:cNvSpPr>
          <p:nvPr>
            <p:ph type="title"/>
          </p:nvPr>
        </p:nvSpPr>
        <p:spPr/>
        <p:txBody>
          <a:bodyPr/>
          <a:lstStyle/>
          <a:p>
            <a:r>
              <a:rPr lang="en-IN" dirty="0"/>
              <a:t>Hadoop components</a:t>
            </a:r>
          </a:p>
        </p:txBody>
      </p:sp>
      <p:sp>
        <p:nvSpPr>
          <p:cNvPr id="3" name="Content Placeholder 2">
            <a:extLst>
              <a:ext uri="{FF2B5EF4-FFF2-40B4-BE49-F238E27FC236}">
                <a16:creationId xmlns:a16="http://schemas.microsoft.com/office/drawing/2014/main" id="{225614CC-4CCC-4A44-9BD7-9236EB6C5E78}"/>
              </a:ext>
            </a:extLst>
          </p:cNvPr>
          <p:cNvSpPr>
            <a:spLocks noGrp="1"/>
          </p:cNvSpPr>
          <p:nvPr>
            <p:ph idx="1"/>
          </p:nvPr>
        </p:nvSpPr>
        <p:spPr/>
        <p:txBody>
          <a:bodyPr/>
          <a:lstStyle/>
          <a:p>
            <a:pPr fontAlgn="base"/>
            <a:r>
              <a:rPr lang="en-US" b="1" dirty="0"/>
              <a:t>HDFS –</a:t>
            </a:r>
            <a:r>
              <a:rPr lang="en-US" dirty="0"/>
              <a:t> </a:t>
            </a:r>
            <a:r>
              <a:rPr lang="en-US" b="1" dirty="0"/>
              <a:t>Hadoop Distributed File System</a:t>
            </a:r>
            <a:r>
              <a:rPr lang="en-US" dirty="0"/>
              <a:t> provides for the storage of Hadoop. As the name suggests it stores the data in a distributed manner. The file gets divided into a number of blocks which spreads across the cluster of commodity hardware.</a:t>
            </a:r>
          </a:p>
          <a:p>
            <a:pPr fontAlgn="base"/>
            <a:r>
              <a:rPr lang="en-US" b="1" dirty="0"/>
              <a:t>MapReduce –</a:t>
            </a:r>
            <a:r>
              <a:rPr lang="en-US" dirty="0"/>
              <a:t> This is the processing engine of Hadoop.</a:t>
            </a:r>
            <a:r>
              <a:rPr lang="en-US" b="1" dirty="0"/>
              <a:t> </a:t>
            </a:r>
            <a:r>
              <a:rPr lang="en-US" dirty="0"/>
              <a:t>MapReduce works on the principle of distributed processing. It divides the task submitted by the user into a number of independent subtasks. These sub-task executes in parallel, thereby increasing the throughput.</a:t>
            </a:r>
          </a:p>
          <a:p>
            <a:pPr fontAlgn="base"/>
            <a:r>
              <a:rPr lang="en-US" b="1" dirty="0"/>
              <a:t>Yarn –</a:t>
            </a:r>
            <a:r>
              <a:rPr lang="en-US" dirty="0"/>
              <a:t> </a:t>
            </a:r>
            <a:r>
              <a:rPr lang="en-US" b="1" dirty="0"/>
              <a:t>Yet Another Resource Manage</a:t>
            </a:r>
            <a:r>
              <a:rPr lang="en-US" dirty="0"/>
              <a:t>r provides resource management for Hadoop. There are two daemons running for Yarn. One is </a:t>
            </a:r>
            <a:r>
              <a:rPr lang="en-US" dirty="0" err="1"/>
              <a:t>NodeManager</a:t>
            </a:r>
            <a:r>
              <a:rPr lang="en-US" dirty="0"/>
              <a:t> on the slave machines and other is the Resource Manager on the master node. Yarn looks after the allocation of the resources among various slave competing for it.</a:t>
            </a:r>
          </a:p>
          <a:p>
            <a:endParaRPr lang="en-IN" dirty="0"/>
          </a:p>
        </p:txBody>
      </p:sp>
    </p:spTree>
    <p:extLst>
      <p:ext uri="{BB962C8B-B14F-4D97-AF65-F5344CB8AC3E}">
        <p14:creationId xmlns:p14="http://schemas.microsoft.com/office/powerpoint/2010/main" val="3022007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7267-953F-4E76-AA82-A493F4F1C542}"/>
              </a:ext>
            </a:extLst>
          </p:cNvPr>
          <p:cNvSpPr>
            <a:spLocks noGrp="1"/>
          </p:cNvSpPr>
          <p:nvPr>
            <p:ph type="title"/>
          </p:nvPr>
        </p:nvSpPr>
        <p:spPr/>
        <p:txBody>
          <a:bodyPr/>
          <a:lstStyle/>
          <a:p>
            <a:r>
              <a:rPr lang="en-IN" dirty="0" err="1"/>
              <a:t>mapreduce</a:t>
            </a:r>
            <a:endParaRPr lang="en-IN" dirty="0"/>
          </a:p>
        </p:txBody>
      </p:sp>
      <p:sp>
        <p:nvSpPr>
          <p:cNvPr id="3" name="Content Placeholder 2">
            <a:extLst>
              <a:ext uri="{FF2B5EF4-FFF2-40B4-BE49-F238E27FC236}">
                <a16:creationId xmlns:a16="http://schemas.microsoft.com/office/drawing/2014/main" id="{501EC9D3-690D-4C03-879B-175B3059D242}"/>
              </a:ext>
            </a:extLst>
          </p:cNvPr>
          <p:cNvSpPr>
            <a:spLocks noGrp="1"/>
          </p:cNvSpPr>
          <p:nvPr>
            <p:ph idx="1"/>
          </p:nvPr>
        </p:nvSpPr>
        <p:spPr/>
        <p:txBody>
          <a:bodyPr/>
          <a:lstStyle/>
          <a:p>
            <a:r>
              <a:rPr lang="en-US" dirty="0"/>
              <a:t>The idea of the MapReduce algorithm is to process the data in parallel on your distributed cluster. </a:t>
            </a:r>
          </a:p>
          <a:p>
            <a:r>
              <a:rPr lang="en-US" dirty="0"/>
              <a:t>It is subsequently combined into the desired result or output.</a:t>
            </a:r>
            <a:endParaRPr lang="en-IN" dirty="0"/>
          </a:p>
        </p:txBody>
      </p:sp>
    </p:spTree>
    <p:extLst>
      <p:ext uri="{BB962C8B-B14F-4D97-AF65-F5344CB8AC3E}">
        <p14:creationId xmlns:p14="http://schemas.microsoft.com/office/powerpoint/2010/main" val="3814161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39925-AAB6-4E6C-9327-BB355012B552}"/>
              </a:ext>
            </a:extLst>
          </p:cNvPr>
          <p:cNvSpPr>
            <a:spLocks noGrp="1"/>
          </p:cNvSpPr>
          <p:nvPr>
            <p:ph type="title"/>
          </p:nvPr>
        </p:nvSpPr>
        <p:spPr/>
        <p:txBody>
          <a:bodyPr/>
          <a:lstStyle/>
          <a:p>
            <a:r>
              <a:rPr lang="en-US" dirty="0"/>
              <a:t>Moore’s law and parallel processing</a:t>
            </a:r>
            <a:endParaRPr lang="en-IN" dirty="0"/>
          </a:p>
        </p:txBody>
      </p:sp>
      <p:sp>
        <p:nvSpPr>
          <p:cNvPr id="5" name="Content Placeholder 4">
            <a:extLst>
              <a:ext uri="{FF2B5EF4-FFF2-40B4-BE49-F238E27FC236}">
                <a16:creationId xmlns:a16="http://schemas.microsoft.com/office/drawing/2014/main" id="{83A8FA28-8ECE-4942-9607-588A88769EB6}"/>
              </a:ext>
            </a:extLst>
          </p:cNvPr>
          <p:cNvSpPr>
            <a:spLocks noGrp="1"/>
          </p:cNvSpPr>
          <p:nvPr>
            <p:ph idx="1"/>
          </p:nvPr>
        </p:nvSpPr>
        <p:spPr/>
        <p:txBody>
          <a:bodyPr>
            <a:normAutofit fontScale="92500" lnSpcReduction="20000"/>
          </a:bodyPr>
          <a:lstStyle/>
          <a:p>
            <a:r>
              <a:rPr lang="en-US" dirty="0"/>
              <a:t>Moore’s Law, which says that the performance of computers has historically doubled approximately every 2 years, initially helped computing resources to keep pace with data growth. </a:t>
            </a:r>
          </a:p>
          <a:p>
            <a:r>
              <a:rPr lang="en-US" dirty="0"/>
              <a:t>However, this pace of improvement in computing resources started tapering off around 2005.</a:t>
            </a:r>
          </a:p>
          <a:p>
            <a:r>
              <a:rPr lang="en-US" dirty="0"/>
              <a:t>The computing industry started looking at other options, namely parallel processing to provide a more economical solution. </a:t>
            </a:r>
          </a:p>
          <a:p>
            <a:r>
              <a:rPr lang="en-US" dirty="0"/>
              <a:t>If one computer could not get faster, the goal was to use many computing resources to tackle the same problem in parallel. </a:t>
            </a:r>
          </a:p>
          <a:p>
            <a:r>
              <a:rPr lang="en-US" b="1" dirty="0"/>
              <a:t>Hadoop </a:t>
            </a:r>
            <a:r>
              <a:rPr lang="en-US" dirty="0"/>
              <a:t>is an implementation of the idea of multiple computers in the network applying </a:t>
            </a:r>
            <a:r>
              <a:rPr lang="en-US" b="1" dirty="0"/>
              <a:t>MapReduce </a:t>
            </a:r>
            <a:r>
              <a:rPr lang="en-US" dirty="0"/>
              <a:t>to scale data processing.</a:t>
            </a:r>
          </a:p>
          <a:p>
            <a:r>
              <a:rPr lang="en-US" dirty="0"/>
              <a:t>The evolution of cloud-based computing through vendors such as Amazon, Google, and Microsoft provided a boost to this concept because we can now rent computing resources for a fraction of the cost it takes to buy them.</a:t>
            </a:r>
            <a:endParaRPr lang="en-IN" dirty="0"/>
          </a:p>
        </p:txBody>
      </p:sp>
    </p:spTree>
    <p:extLst>
      <p:ext uri="{BB962C8B-B14F-4D97-AF65-F5344CB8AC3E}">
        <p14:creationId xmlns:p14="http://schemas.microsoft.com/office/powerpoint/2010/main" val="908491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00CE1-2FC0-4A67-BBCB-961CD2FFC643}"/>
              </a:ext>
            </a:extLst>
          </p:cNvPr>
          <p:cNvSpPr>
            <a:spLocks noGrp="1"/>
          </p:cNvSpPr>
          <p:nvPr>
            <p:ph type="title"/>
          </p:nvPr>
        </p:nvSpPr>
        <p:spPr/>
        <p:txBody>
          <a:bodyPr/>
          <a:lstStyle/>
          <a:p>
            <a:r>
              <a:rPr lang="en-US" dirty="0" err="1"/>
              <a:t>Mapreduce</a:t>
            </a:r>
            <a:r>
              <a:rPr lang="en-US" dirty="0"/>
              <a:t> compared to </a:t>
            </a:r>
            <a:r>
              <a:rPr lang="en-US" dirty="0" err="1"/>
              <a:t>rdbms</a:t>
            </a:r>
            <a:endParaRPr lang="en-IN" dirty="0"/>
          </a:p>
        </p:txBody>
      </p:sp>
      <p:sp>
        <p:nvSpPr>
          <p:cNvPr id="3" name="Content Placeholder 2">
            <a:extLst>
              <a:ext uri="{FF2B5EF4-FFF2-40B4-BE49-F238E27FC236}">
                <a16:creationId xmlns:a16="http://schemas.microsoft.com/office/drawing/2014/main" id="{FB874B39-D819-405C-8BBA-57AF06C7149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C8DD8BF-98D0-4D64-9C8F-99257B283A3E}"/>
              </a:ext>
            </a:extLst>
          </p:cNvPr>
          <p:cNvPicPr>
            <a:picLocks noChangeAspect="1"/>
          </p:cNvPicPr>
          <p:nvPr/>
        </p:nvPicPr>
        <p:blipFill>
          <a:blip r:embed="rId2"/>
          <a:stretch>
            <a:fillRect/>
          </a:stretch>
        </p:blipFill>
        <p:spPr>
          <a:xfrm>
            <a:off x="1256058" y="2526194"/>
            <a:ext cx="8289040" cy="2063661"/>
          </a:xfrm>
          <a:prstGeom prst="rect">
            <a:avLst/>
          </a:prstGeom>
        </p:spPr>
      </p:pic>
      <p:pic>
        <p:nvPicPr>
          <p:cNvPr id="7" name="Picture 6">
            <a:extLst>
              <a:ext uri="{FF2B5EF4-FFF2-40B4-BE49-F238E27FC236}">
                <a16:creationId xmlns:a16="http://schemas.microsoft.com/office/drawing/2014/main" id="{AD5EC5A2-D581-4A25-B51C-8104A38B2910}"/>
              </a:ext>
            </a:extLst>
          </p:cNvPr>
          <p:cNvPicPr>
            <a:picLocks noChangeAspect="1"/>
          </p:cNvPicPr>
          <p:nvPr/>
        </p:nvPicPr>
        <p:blipFill>
          <a:blip r:embed="rId3"/>
          <a:stretch>
            <a:fillRect/>
          </a:stretch>
        </p:blipFill>
        <p:spPr>
          <a:xfrm>
            <a:off x="1256058" y="4607678"/>
            <a:ext cx="8289040" cy="1243356"/>
          </a:xfrm>
          <a:prstGeom prst="rect">
            <a:avLst/>
          </a:prstGeom>
        </p:spPr>
      </p:pic>
    </p:spTree>
    <p:extLst>
      <p:ext uri="{BB962C8B-B14F-4D97-AF65-F5344CB8AC3E}">
        <p14:creationId xmlns:p14="http://schemas.microsoft.com/office/powerpoint/2010/main" val="1187762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6931-9110-43F5-90CC-96FB72D1F829}"/>
              </a:ext>
            </a:extLst>
          </p:cNvPr>
          <p:cNvSpPr>
            <a:spLocks noGrp="1"/>
          </p:cNvSpPr>
          <p:nvPr>
            <p:ph type="title"/>
          </p:nvPr>
        </p:nvSpPr>
        <p:spPr/>
        <p:txBody>
          <a:bodyPr/>
          <a:lstStyle/>
          <a:p>
            <a:r>
              <a:rPr lang="en-IN" dirty="0" err="1"/>
              <a:t>Mapreduce</a:t>
            </a:r>
            <a:r>
              <a:rPr lang="en-IN" dirty="0"/>
              <a:t> concept</a:t>
            </a:r>
          </a:p>
        </p:txBody>
      </p:sp>
      <p:sp>
        <p:nvSpPr>
          <p:cNvPr id="3" name="Content Placeholder 2">
            <a:extLst>
              <a:ext uri="{FF2B5EF4-FFF2-40B4-BE49-F238E27FC236}">
                <a16:creationId xmlns:a16="http://schemas.microsoft.com/office/drawing/2014/main" id="{8CB5151A-8D58-46E3-85CE-31F09BDDF2C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52CC39-1DB3-43FE-8861-A1D44FBCC0CB}"/>
              </a:ext>
            </a:extLst>
          </p:cNvPr>
          <p:cNvPicPr>
            <a:picLocks noChangeAspect="1"/>
          </p:cNvPicPr>
          <p:nvPr/>
        </p:nvPicPr>
        <p:blipFill>
          <a:blip r:embed="rId2"/>
          <a:stretch>
            <a:fillRect/>
          </a:stretch>
        </p:blipFill>
        <p:spPr>
          <a:xfrm>
            <a:off x="1953040" y="1729359"/>
            <a:ext cx="6934200" cy="4543425"/>
          </a:xfrm>
          <a:prstGeom prst="rect">
            <a:avLst/>
          </a:prstGeom>
        </p:spPr>
      </p:pic>
    </p:spTree>
    <p:extLst>
      <p:ext uri="{BB962C8B-B14F-4D97-AF65-F5344CB8AC3E}">
        <p14:creationId xmlns:p14="http://schemas.microsoft.com/office/powerpoint/2010/main" val="820455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6E1D-9069-45A8-B18A-5C51DAD1E057}"/>
              </a:ext>
            </a:extLst>
          </p:cNvPr>
          <p:cNvSpPr>
            <a:spLocks noGrp="1"/>
          </p:cNvSpPr>
          <p:nvPr>
            <p:ph type="title"/>
          </p:nvPr>
        </p:nvSpPr>
        <p:spPr/>
        <p:txBody>
          <a:bodyPr/>
          <a:lstStyle/>
          <a:p>
            <a:r>
              <a:rPr lang="en-US" dirty="0"/>
              <a:t>Word count </a:t>
            </a:r>
            <a:r>
              <a:rPr lang="en-US" dirty="0" err="1"/>
              <a:t>mapreduce</a:t>
            </a:r>
            <a:r>
              <a:rPr lang="en-US" dirty="0"/>
              <a:t> example</a:t>
            </a:r>
            <a:endParaRPr lang="en-IN" dirty="0"/>
          </a:p>
        </p:txBody>
      </p:sp>
      <p:sp>
        <p:nvSpPr>
          <p:cNvPr id="3" name="Content Placeholder 2">
            <a:extLst>
              <a:ext uri="{FF2B5EF4-FFF2-40B4-BE49-F238E27FC236}">
                <a16:creationId xmlns:a16="http://schemas.microsoft.com/office/drawing/2014/main" id="{6BC28F59-D6C3-48A2-81CE-24C04FBD96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9201309-4C61-4391-89A5-94661F6D26CF}"/>
              </a:ext>
            </a:extLst>
          </p:cNvPr>
          <p:cNvPicPr>
            <a:picLocks noChangeAspect="1"/>
          </p:cNvPicPr>
          <p:nvPr/>
        </p:nvPicPr>
        <p:blipFill>
          <a:blip r:embed="rId2"/>
          <a:stretch>
            <a:fillRect/>
          </a:stretch>
        </p:blipFill>
        <p:spPr>
          <a:xfrm>
            <a:off x="1447799" y="1855511"/>
            <a:ext cx="7311888" cy="4286279"/>
          </a:xfrm>
          <a:prstGeom prst="rect">
            <a:avLst/>
          </a:prstGeom>
        </p:spPr>
      </p:pic>
    </p:spTree>
    <p:extLst>
      <p:ext uri="{BB962C8B-B14F-4D97-AF65-F5344CB8AC3E}">
        <p14:creationId xmlns:p14="http://schemas.microsoft.com/office/powerpoint/2010/main" val="1467387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011E-579B-4986-9E7D-C86B91634B0C}"/>
              </a:ext>
            </a:extLst>
          </p:cNvPr>
          <p:cNvSpPr>
            <a:spLocks noGrp="1"/>
          </p:cNvSpPr>
          <p:nvPr>
            <p:ph type="title"/>
          </p:nvPr>
        </p:nvSpPr>
        <p:spPr/>
        <p:txBody>
          <a:bodyPr/>
          <a:lstStyle/>
          <a:p>
            <a:r>
              <a:rPr lang="en-IN" dirty="0" err="1"/>
              <a:t>Mapreduce</a:t>
            </a:r>
            <a:r>
              <a:rPr lang="en-IN" dirty="0"/>
              <a:t> example</a:t>
            </a:r>
          </a:p>
        </p:txBody>
      </p:sp>
      <p:sp>
        <p:nvSpPr>
          <p:cNvPr id="3" name="Content Placeholder 2">
            <a:extLst>
              <a:ext uri="{FF2B5EF4-FFF2-40B4-BE49-F238E27FC236}">
                <a16:creationId xmlns:a16="http://schemas.microsoft.com/office/drawing/2014/main" id="{AE538578-5D25-4D45-98D2-7778EEDE8182}"/>
              </a:ext>
            </a:extLst>
          </p:cNvPr>
          <p:cNvSpPr>
            <a:spLocks noGrp="1"/>
          </p:cNvSpPr>
          <p:nvPr>
            <p:ph idx="1"/>
          </p:nvPr>
        </p:nvSpPr>
        <p:spPr/>
        <p:txBody>
          <a:bodyPr/>
          <a:lstStyle/>
          <a:p>
            <a:endParaRPr lang="en-IN"/>
          </a:p>
        </p:txBody>
      </p:sp>
      <p:pic>
        <p:nvPicPr>
          <p:cNvPr id="19458" name="Picture 2" descr="Related image">
            <a:extLst>
              <a:ext uri="{FF2B5EF4-FFF2-40B4-BE49-F238E27FC236}">
                <a16:creationId xmlns:a16="http://schemas.microsoft.com/office/drawing/2014/main" id="{0084F69F-012A-45A2-9F66-A702754C1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114" y="1914940"/>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509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994A-A4D5-439B-AE59-D41B66A0A11E}"/>
              </a:ext>
            </a:extLst>
          </p:cNvPr>
          <p:cNvSpPr>
            <a:spLocks noGrp="1"/>
          </p:cNvSpPr>
          <p:nvPr>
            <p:ph type="title"/>
          </p:nvPr>
        </p:nvSpPr>
        <p:spPr/>
        <p:txBody>
          <a:bodyPr/>
          <a:lstStyle/>
          <a:p>
            <a:r>
              <a:rPr lang="en-IN" dirty="0" err="1"/>
              <a:t>mapreduce</a:t>
            </a:r>
            <a:endParaRPr lang="en-IN" dirty="0"/>
          </a:p>
        </p:txBody>
      </p:sp>
      <p:sp>
        <p:nvSpPr>
          <p:cNvPr id="3" name="Content Placeholder 2">
            <a:extLst>
              <a:ext uri="{FF2B5EF4-FFF2-40B4-BE49-F238E27FC236}">
                <a16:creationId xmlns:a16="http://schemas.microsoft.com/office/drawing/2014/main" id="{67D16A02-B147-4EBD-888F-D1E522ED6DA2}"/>
              </a:ext>
            </a:extLst>
          </p:cNvPr>
          <p:cNvSpPr>
            <a:spLocks noGrp="1"/>
          </p:cNvSpPr>
          <p:nvPr>
            <p:ph idx="1"/>
          </p:nvPr>
        </p:nvSpPr>
        <p:spPr/>
        <p:txBody>
          <a:bodyPr>
            <a:normAutofit/>
          </a:bodyPr>
          <a:lstStyle/>
          <a:p>
            <a:r>
              <a:rPr lang="en-US" b="1" dirty="0"/>
              <a:t>MapReduce </a:t>
            </a:r>
            <a:r>
              <a:rPr lang="en-US" dirty="0"/>
              <a:t>(</a:t>
            </a:r>
            <a:r>
              <a:rPr lang="en-US" b="1" dirty="0"/>
              <a:t>MR</a:t>
            </a:r>
            <a:r>
              <a:rPr lang="en-US" dirty="0"/>
              <a:t>) is a framework to write analytical applications in batch mode on terabytes or petabytes of data stored on HDFS. An MR job usually processes each block (excluding replicas) of input file(s) in HDFS with the mapper tasks in a parallel manner. </a:t>
            </a:r>
          </a:p>
          <a:p>
            <a:r>
              <a:rPr lang="en-US" dirty="0"/>
              <a:t>The MR framework sorts and shuffles the outputs of the mappers to the reduce tasks in order to produce the output. </a:t>
            </a:r>
          </a:p>
          <a:p>
            <a:r>
              <a:rPr lang="en-US" dirty="0"/>
              <a:t>The framework takes care of computing the number of tasks needed, scheduling tasks, monitoring them, and re-executing them if they fail. </a:t>
            </a:r>
          </a:p>
          <a:p>
            <a:r>
              <a:rPr lang="en-US" dirty="0"/>
              <a:t>The developer needs to focus only on writing the business logic, and all the heavy lifting is done by the HDFS and MR frameworks.</a:t>
            </a:r>
          </a:p>
        </p:txBody>
      </p:sp>
    </p:spTree>
    <p:extLst>
      <p:ext uri="{BB962C8B-B14F-4D97-AF65-F5344CB8AC3E}">
        <p14:creationId xmlns:p14="http://schemas.microsoft.com/office/powerpoint/2010/main" val="3173500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994A-A4D5-439B-AE59-D41B66A0A11E}"/>
              </a:ext>
            </a:extLst>
          </p:cNvPr>
          <p:cNvSpPr>
            <a:spLocks noGrp="1"/>
          </p:cNvSpPr>
          <p:nvPr>
            <p:ph type="title"/>
          </p:nvPr>
        </p:nvSpPr>
        <p:spPr/>
        <p:txBody>
          <a:bodyPr/>
          <a:lstStyle/>
          <a:p>
            <a:r>
              <a:rPr lang="en-IN" dirty="0" err="1"/>
              <a:t>mapreduce</a:t>
            </a:r>
            <a:endParaRPr lang="en-IN" dirty="0"/>
          </a:p>
        </p:txBody>
      </p:sp>
      <p:sp>
        <p:nvSpPr>
          <p:cNvPr id="3" name="Content Placeholder 2">
            <a:extLst>
              <a:ext uri="{FF2B5EF4-FFF2-40B4-BE49-F238E27FC236}">
                <a16:creationId xmlns:a16="http://schemas.microsoft.com/office/drawing/2014/main" id="{67D16A02-B147-4EBD-888F-D1E522ED6DA2}"/>
              </a:ext>
            </a:extLst>
          </p:cNvPr>
          <p:cNvSpPr>
            <a:spLocks noGrp="1"/>
          </p:cNvSpPr>
          <p:nvPr>
            <p:ph idx="1"/>
          </p:nvPr>
        </p:nvSpPr>
        <p:spPr/>
        <p:txBody>
          <a:bodyPr>
            <a:normAutofit/>
          </a:bodyPr>
          <a:lstStyle/>
          <a:p>
            <a:r>
              <a:rPr lang="en-US" dirty="0"/>
              <a:t>For example, if an MR job is submitted for </a:t>
            </a:r>
            <a:r>
              <a:rPr lang="en-US" b="1" dirty="0"/>
              <a:t>File1</a:t>
            </a:r>
            <a:r>
              <a:rPr lang="en-US" dirty="0"/>
              <a:t>, one map task will be created and run on any Node 1, 2, or 3 to achieve data locality. </a:t>
            </a:r>
          </a:p>
          <a:p>
            <a:r>
              <a:rPr lang="en-US" dirty="0"/>
              <a:t>In the case of </a:t>
            </a:r>
            <a:r>
              <a:rPr lang="en-US" b="1" dirty="0"/>
              <a:t>File2</a:t>
            </a:r>
            <a:r>
              <a:rPr lang="en-US" dirty="0"/>
              <a:t>, two map tasks will be created with map task 1 running on Node 1, 3, or 4, and map task 2 running on Node 1, 2, or 3, depending on resource availability. </a:t>
            </a:r>
          </a:p>
          <a:p>
            <a:r>
              <a:rPr lang="en-US" dirty="0"/>
              <a:t>The output of the mappers will be sorted and shuffled to reducer tasks. </a:t>
            </a:r>
          </a:p>
          <a:p>
            <a:r>
              <a:rPr lang="en-US" dirty="0"/>
              <a:t>By default, the number of reducers is one. </a:t>
            </a:r>
          </a:p>
          <a:p>
            <a:r>
              <a:rPr lang="en-US" dirty="0"/>
              <a:t>However, the number of reducer tasks can be increased to provide parallelism at the reducer level.</a:t>
            </a:r>
            <a:endParaRPr lang="en-IN" dirty="0"/>
          </a:p>
        </p:txBody>
      </p:sp>
    </p:spTree>
    <p:extLst>
      <p:ext uri="{BB962C8B-B14F-4D97-AF65-F5344CB8AC3E}">
        <p14:creationId xmlns:p14="http://schemas.microsoft.com/office/powerpoint/2010/main" val="1250212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F4A36-7EDD-4003-A51A-0B133ACC80BC}"/>
              </a:ext>
            </a:extLst>
          </p:cNvPr>
          <p:cNvSpPr>
            <a:spLocks noGrp="1"/>
          </p:cNvSpPr>
          <p:nvPr>
            <p:ph type="title"/>
          </p:nvPr>
        </p:nvSpPr>
        <p:spPr/>
        <p:txBody>
          <a:bodyPr/>
          <a:lstStyle/>
          <a:p>
            <a:r>
              <a:rPr lang="en-IN" dirty="0" err="1"/>
              <a:t>Mapreduce</a:t>
            </a:r>
            <a:r>
              <a:rPr lang="en-IN" dirty="0"/>
              <a:t> 1 and 2</a:t>
            </a:r>
          </a:p>
        </p:txBody>
      </p:sp>
      <p:sp>
        <p:nvSpPr>
          <p:cNvPr id="3" name="Content Placeholder 2">
            <a:extLst>
              <a:ext uri="{FF2B5EF4-FFF2-40B4-BE49-F238E27FC236}">
                <a16:creationId xmlns:a16="http://schemas.microsoft.com/office/drawing/2014/main" id="{0CC5F36B-72C1-4BE9-A0CF-EA9E38025D8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769074C-8D11-41B3-AF48-0F9908B44BE2}"/>
              </a:ext>
            </a:extLst>
          </p:cNvPr>
          <p:cNvPicPr>
            <a:picLocks noChangeAspect="1"/>
          </p:cNvPicPr>
          <p:nvPr/>
        </p:nvPicPr>
        <p:blipFill>
          <a:blip r:embed="rId2"/>
          <a:stretch>
            <a:fillRect/>
          </a:stretch>
        </p:blipFill>
        <p:spPr>
          <a:xfrm>
            <a:off x="1855304" y="2266122"/>
            <a:ext cx="8435078" cy="4006662"/>
          </a:xfrm>
          <a:prstGeom prst="rect">
            <a:avLst/>
          </a:prstGeom>
        </p:spPr>
      </p:pic>
    </p:spTree>
    <p:extLst>
      <p:ext uri="{BB962C8B-B14F-4D97-AF65-F5344CB8AC3E}">
        <p14:creationId xmlns:p14="http://schemas.microsoft.com/office/powerpoint/2010/main" val="1056233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3820-6DAA-40F4-BF29-0E90946A938E}"/>
              </a:ext>
            </a:extLst>
          </p:cNvPr>
          <p:cNvSpPr>
            <a:spLocks noGrp="1"/>
          </p:cNvSpPr>
          <p:nvPr>
            <p:ph type="title"/>
          </p:nvPr>
        </p:nvSpPr>
        <p:spPr/>
        <p:txBody>
          <a:bodyPr/>
          <a:lstStyle/>
          <a:p>
            <a:r>
              <a:rPr lang="en-IN" dirty="0"/>
              <a:t>Basic Hadoop architecture</a:t>
            </a:r>
          </a:p>
        </p:txBody>
      </p:sp>
      <p:sp>
        <p:nvSpPr>
          <p:cNvPr id="3" name="Content Placeholder 2">
            <a:extLst>
              <a:ext uri="{FF2B5EF4-FFF2-40B4-BE49-F238E27FC236}">
                <a16:creationId xmlns:a16="http://schemas.microsoft.com/office/drawing/2014/main" id="{58627559-2886-4107-8570-CEB8864F6576}"/>
              </a:ext>
            </a:extLst>
          </p:cNvPr>
          <p:cNvSpPr>
            <a:spLocks noGrp="1"/>
          </p:cNvSpPr>
          <p:nvPr>
            <p:ph idx="1"/>
          </p:nvPr>
        </p:nvSpPr>
        <p:spPr/>
        <p:txBody>
          <a:bodyPr/>
          <a:lstStyle/>
          <a:p>
            <a:endParaRPr lang="en-IN"/>
          </a:p>
        </p:txBody>
      </p:sp>
      <p:pic>
        <p:nvPicPr>
          <p:cNvPr id="20482" name="Picture 2" descr="Hadoo Works">
            <a:extLst>
              <a:ext uri="{FF2B5EF4-FFF2-40B4-BE49-F238E27FC236}">
                <a16:creationId xmlns:a16="http://schemas.microsoft.com/office/drawing/2014/main" id="{5A37C171-DBA1-4FCB-8200-CC3FE8ECA6B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48678" y="1842466"/>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858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4A9A-9479-4F3C-8A44-0BDB3AB66551}"/>
              </a:ext>
            </a:extLst>
          </p:cNvPr>
          <p:cNvSpPr>
            <a:spLocks noGrp="1"/>
          </p:cNvSpPr>
          <p:nvPr>
            <p:ph type="title"/>
          </p:nvPr>
        </p:nvSpPr>
        <p:spPr/>
        <p:txBody>
          <a:bodyPr/>
          <a:lstStyle/>
          <a:p>
            <a:r>
              <a:rPr lang="en-IN" dirty="0"/>
              <a:t>Hadoop daemons</a:t>
            </a:r>
          </a:p>
        </p:txBody>
      </p:sp>
      <p:sp>
        <p:nvSpPr>
          <p:cNvPr id="3" name="Content Placeholder 2">
            <a:extLst>
              <a:ext uri="{FF2B5EF4-FFF2-40B4-BE49-F238E27FC236}">
                <a16:creationId xmlns:a16="http://schemas.microsoft.com/office/drawing/2014/main" id="{357762B2-956A-4D1D-8ED4-E2C9D4FE9522}"/>
              </a:ext>
            </a:extLst>
          </p:cNvPr>
          <p:cNvSpPr>
            <a:spLocks noGrp="1"/>
          </p:cNvSpPr>
          <p:nvPr>
            <p:ph idx="1"/>
          </p:nvPr>
        </p:nvSpPr>
        <p:spPr/>
        <p:txBody>
          <a:bodyPr/>
          <a:lstStyle/>
          <a:p>
            <a:pPr fontAlgn="base"/>
            <a:r>
              <a:rPr lang="en-US" dirty="0"/>
              <a:t>Daemons are the processes that run in the background. The Hadoop Daemons are:-</a:t>
            </a:r>
          </a:p>
          <a:p>
            <a:pPr fontAlgn="base"/>
            <a:endParaRPr lang="en-US" b="1" dirty="0"/>
          </a:p>
          <a:p>
            <a:pPr fontAlgn="base"/>
            <a:r>
              <a:rPr lang="en-US" b="1" dirty="0"/>
              <a:t>a)</a:t>
            </a:r>
            <a:r>
              <a:rPr lang="en-US" dirty="0"/>
              <a:t> </a:t>
            </a:r>
            <a:r>
              <a:rPr lang="en-US" b="1" dirty="0" err="1"/>
              <a:t>Namenode</a:t>
            </a:r>
            <a:r>
              <a:rPr lang="en-US" dirty="0"/>
              <a:t> – It runs on master node for HDFS.</a:t>
            </a:r>
          </a:p>
          <a:p>
            <a:pPr fontAlgn="base"/>
            <a:r>
              <a:rPr lang="en-US" b="1" dirty="0"/>
              <a:t>b)</a:t>
            </a:r>
            <a:r>
              <a:rPr lang="en-US" dirty="0"/>
              <a:t> </a:t>
            </a:r>
            <a:r>
              <a:rPr lang="en-US" b="1" dirty="0" err="1"/>
              <a:t>Datanode</a:t>
            </a:r>
            <a:r>
              <a:rPr lang="en-US" dirty="0"/>
              <a:t> – It runs on slave nodes for HDFS.</a:t>
            </a:r>
          </a:p>
          <a:p>
            <a:pPr fontAlgn="base"/>
            <a:r>
              <a:rPr lang="en-US" b="1" dirty="0"/>
              <a:t>c)</a:t>
            </a:r>
            <a:r>
              <a:rPr lang="en-US" dirty="0"/>
              <a:t> </a:t>
            </a:r>
            <a:r>
              <a:rPr lang="en-US" b="1" dirty="0"/>
              <a:t>Resource Manager </a:t>
            </a:r>
            <a:r>
              <a:rPr lang="en-US" dirty="0"/>
              <a:t>– It runs on YARN master node for MapReduce.</a:t>
            </a:r>
          </a:p>
          <a:p>
            <a:pPr fontAlgn="base"/>
            <a:r>
              <a:rPr lang="en-US" b="1" dirty="0"/>
              <a:t>d)</a:t>
            </a:r>
            <a:r>
              <a:rPr lang="en-US" dirty="0"/>
              <a:t> </a:t>
            </a:r>
            <a:r>
              <a:rPr lang="en-US" b="1" dirty="0"/>
              <a:t>Node Manager</a:t>
            </a:r>
            <a:r>
              <a:rPr lang="en-US" dirty="0"/>
              <a:t> – It runs on YARN slave node for MapReduce.</a:t>
            </a:r>
          </a:p>
          <a:p>
            <a:pPr fontAlgn="base"/>
            <a:endParaRPr lang="en-US" dirty="0"/>
          </a:p>
          <a:p>
            <a:pPr fontAlgn="base"/>
            <a:r>
              <a:rPr lang="en-US" dirty="0"/>
              <a:t>These 4 daemons run for Hadoop to be functional.</a:t>
            </a:r>
          </a:p>
          <a:p>
            <a:endParaRPr lang="en-IN" dirty="0"/>
          </a:p>
        </p:txBody>
      </p:sp>
    </p:spTree>
    <p:extLst>
      <p:ext uri="{BB962C8B-B14F-4D97-AF65-F5344CB8AC3E}">
        <p14:creationId xmlns:p14="http://schemas.microsoft.com/office/powerpoint/2010/main" val="535260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5DA8-7EDE-4139-A804-B99F3EDBF9A8}"/>
              </a:ext>
            </a:extLst>
          </p:cNvPr>
          <p:cNvSpPr>
            <a:spLocks noGrp="1"/>
          </p:cNvSpPr>
          <p:nvPr>
            <p:ph type="title"/>
          </p:nvPr>
        </p:nvSpPr>
        <p:spPr/>
        <p:txBody>
          <a:bodyPr/>
          <a:lstStyle/>
          <a:p>
            <a:r>
              <a:rPr lang="en-IN" dirty="0"/>
              <a:t>Hadoop cluster</a:t>
            </a:r>
          </a:p>
        </p:txBody>
      </p:sp>
      <p:sp>
        <p:nvSpPr>
          <p:cNvPr id="3" name="Content Placeholder 2">
            <a:extLst>
              <a:ext uri="{FF2B5EF4-FFF2-40B4-BE49-F238E27FC236}">
                <a16:creationId xmlns:a16="http://schemas.microsoft.com/office/drawing/2014/main" id="{7D2D5F10-6294-4FFE-B432-6CAFCA767ED8}"/>
              </a:ext>
            </a:extLst>
          </p:cNvPr>
          <p:cNvSpPr>
            <a:spLocks noGrp="1"/>
          </p:cNvSpPr>
          <p:nvPr>
            <p:ph idx="1"/>
          </p:nvPr>
        </p:nvSpPr>
        <p:spPr/>
        <p:txBody>
          <a:bodyPr/>
          <a:lstStyle/>
          <a:p>
            <a:r>
              <a:rPr lang="en-US" dirty="0"/>
              <a:t>A Hadoop cluster is a group of computers connected together via a network. </a:t>
            </a:r>
          </a:p>
          <a:p>
            <a:r>
              <a:rPr lang="en-US" dirty="0"/>
              <a:t>We use it for storing and processing large data sets. </a:t>
            </a:r>
          </a:p>
          <a:p>
            <a:r>
              <a:rPr lang="en-US" dirty="0"/>
              <a:t>Hadoop clusters communicate with a high-end machine, which acts as a master. </a:t>
            </a:r>
          </a:p>
          <a:p>
            <a:r>
              <a:rPr lang="en-US" dirty="0"/>
              <a:t>These master and slaves implement distributed computing over distributed data storage. </a:t>
            </a:r>
          </a:p>
          <a:p>
            <a:r>
              <a:rPr lang="en-US" dirty="0"/>
              <a:t>It runs software for providing distributed functionality.</a:t>
            </a:r>
          </a:p>
          <a:p>
            <a:r>
              <a:rPr lang="en-US" dirty="0"/>
              <a:t>Master has two parts: </a:t>
            </a:r>
            <a:r>
              <a:rPr lang="en-US" dirty="0" err="1"/>
              <a:t>NameNode</a:t>
            </a:r>
            <a:r>
              <a:rPr lang="en-US" dirty="0"/>
              <a:t> and Resource Manager</a:t>
            </a:r>
          </a:p>
          <a:p>
            <a:r>
              <a:rPr lang="en-US" dirty="0"/>
              <a:t>Slave also has two parts: </a:t>
            </a:r>
            <a:r>
              <a:rPr lang="en-US" dirty="0" err="1"/>
              <a:t>DataNode</a:t>
            </a:r>
            <a:r>
              <a:rPr lang="en-US" dirty="0"/>
              <a:t> and Node Manager</a:t>
            </a:r>
            <a:endParaRPr lang="en-IN" dirty="0"/>
          </a:p>
        </p:txBody>
      </p:sp>
    </p:spTree>
    <p:extLst>
      <p:ext uri="{BB962C8B-B14F-4D97-AF65-F5344CB8AC3E}">
        <p14:creationId xmlns:p14="http://schemas.microsoft.com/office/powerpoint/2010/main" val="105638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39925-AAB6-4E6C-9327-BB355012B552}"/>
              </a:ext>
            </a:extLst>
          </p:cNvPr>
          <p:cNvSpPr>
            <a:spLocks noGrp="1"/>
          </p:cNvSpPr>
          <p:nvPr>
            <p:ph type="title"/>
          </p:nvPr>
        </p:nvSpPr>
        <p:spPr/>
        <p:txBody>
          <a:bodyPr/>
          <a:lstStyle/>
          <a:p>
            <a:r>
              <a:rPr lang="en-US" dirty="0"/>
              <a:t>What is big data?</a:t>
            </a:r>
            <a:endParaRPr lang="en-IN" dirty="0"/>
          </a:p>
        </p:txBody>
      </p:sp>
      <p:sp>
        <p:nvSpPr>
          <p:cNvPr id="5" name="Content Placeholder 4">
            <a:extLst>
              <a:ext uri="{FF2B5EF4-FFF2-40B4-BE49-F238E27FC236}">
                <a16:creationId xmlns:a16="http://schemas.microsoft.com/office/drawing/2014/main" id="{83A8FA28-8ECE-4942-9607-588A88769EB6}"/>
              </a:ext>
            </a:extLst>
          </p:cNvPr>
          <p:cNvSpPr>
            <a:spLocks noGrp="1"/>
          </p:cNvSpPr>
          <p:nvPr>
            <p:ph idx="1"/>
          </p:nvPr>
        </p:nvSpPr>
        <p:spPr/>
        <p:txBody>
          <a:bodyPr>
            <a:normAutofit fontScale="92500" lnSpcReduction="10000"/>
          </a:bodyPr>
          <a:lstStyle/>
          <a:p>
            <a:r>
              <a:rPr lang="en-US" dirty="0"/>
              <a:t>Any dataset that cannot be processed or (in some cases) stored using the resources of a single machine to meet the required service level agreements (SLAs).</a:t>
            </a:r>
          </a:p>
          <a:p>
            <a:r>
              <a:rPr lang="en-US" dirty="0"/>
              <a:t>Consider a simple example. If the average size of the job processed by a business unit is 200 GB, assume that we can read about 50 MB per second. </a:t>
            </a:r>
          </a:p>
          <a:p>
            <a:r>
              <a:rPr lang="en-US" dirty="0"/>
              <a:t>Given the assumption of 50 MB per second, we will need 2 seconds to read 100 MB of data from the disk sequentially, and it would take us approximately 1 hour to read the entire 200 GB of data. </a:t>
            </a:r>
          </a:p>
          <a:p>
            <a:r>
              <a:rPr lang="en-US" dirty="0"/>
              <a:t>Now imagine that this data was required to be processed in under 5 minutes. </a:t>
            </a:r>
          </a:p>
          <a:p>
            <a:r>
              <a:rPr lang="en-US" dirty="0"/>
              <a:t>If the 200 GB required per job could be evenly distributed across 100 nodes, and each node could process its own data (consider a simplified use-case such as simply selecting a subset of data based on a simple criterion: SALES_YEAR&gt;2001), discounting the time taken to perform the CPU processing and assembling the results from 100 nodes, the total processing can be completed in under 1 minute.</a:t>
            </a:r>
          </a:p>
          <a:p>
            <a:endParaRPr lang="en-IN" dirty="0"/>
          </a:p>
        </p:txBody>
      </p:sp>
    </p:spTree>
    <p:extLst>
      <p:ext uri="{BB962C8B-B14F-4D97-AF65-F5344CB8AC3E}">
        <p14:creationId xmlns:p14="http://schemas.microsoft.com/office/powerpoint/2010/main" val="3988644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1414-7492-49E9-B48B-2A94A4534A47}"/>
              </a:ext>
            </a:extLst>
          </p:cNvPr>
          <p:cNvSpPr>
            <a:spLocks noGrp="1"/>
          </p:cNvSpPr>
          <p:nvPr>
            <p:ph type="title"/>
          </p:nvPr>
        </p:nvSpPr>
        <p:spPr/>
        <p:txBody>
          <a:bodyPr/>
          <a:lstStyle/>
          <a:p>
            <a:r>
              <a:rPr lang="en-US" dirty="0"/>
              <a:t>Name node and data node</a:t>
            </a:r>
            <a:endParaRPr lang="en-IN" dirty="0"/>
          </a:p>
        </p:txBody>
      </p:sp>
      <p:sp>
        <p:nvSpPr>
          <p:cNvPr id="3" name="Content Placeholder 2">
            <a:extLst>
              <a:ext uri="{FF2B5EF4-FFF2-40B4-BE49-F238E27FC236}">
                <a16:creationId xmlns:a16="http://schemas.microsoft.com/office/drawing/2014/main" id="{30710378-22A2-472D-8C74-5D1D7566A76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41150E8-A15E-48BF-99D8-5376621D0AF3}"/>
              </a:ext>
            </a:extLst>
          </p:cNvPr>
          <p:cNvPicPr>
            <a:picLocks noChangeAspect="1"/>
          </p:cNvPicPr>
          <p:nvPr/>
        </p:nvPicPr>
        <p:blipFill>
          <a:blip r:embed="rId2"/>
          <a:stretch>
            <a:fillRect/>
          </a:stretch>
        </p:blipFill>
        <p:spPr>
          <a:xfrm>
            <a:off x="5098152" y="1509091"/>
            <a:ext cx="5229225" cy="4953000"/>
          </a:xfrm>
          <a:prstGeom prst="rect">
            <a:avLst/>
          </a:prstGeom>
        </p:spPr>
      </p:pic>
    </p:spTree>
    <p:extLst>
      <p:ext uri="{BB962C8B-B14F-4D97-AF65-F5344CB8AC3E}">
        <p14:creationId xmlns:p14="http://schemas.microsoft.com/office/powerpoint/2010/main" val="4234005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8436-35D8-480C-A51F-81000FCDF3D0}"/>
              </a:ext>
            </a:extLst>
          </p:cNvPr>
          <p:cNvSpPr>
            <a:spLocks noGrp="1"/>
          </p:cNvSpPr>
          <p:nvPr>
            <p:ph type="title"/>
          </p:nvPr>
        </p:nvSpPr>
        <p:spPr/>
        <p:txBody>
          <a:bodyPr/>
          <a:lstStyle/>
          <a:p>
            <a:r>
              <a:rPr lang="en-IN" dirty="0" err="1"/>
              <a:t>NameNode</a:t>
            </a:r>
            <a:endParaRPr lang="en-IN" dirty="0"/>
          </a:p>
        </p:txBody>
      </p:sp>
      <p:sp>
        <p:nvSpPr>
          <p:cNvPr id="3" name="Content Placeholder 2">
            <a:extLst>
              <a:ext uri="{FF2B5EF4-FFF2-40B4-BE49-F238E27FC236}">
                <a16:creationId xmlns:a16="http://schemas.microsoft.com/office/drawing/2014/main" id="{11140F94-6D8F-4164-A869-4DED33FE4220}"/>
              </a:ext>
            </a:extLst>
          </p:cNvPr>
          <p:cNvSpPr>
            <a:spLocks noGrp="1"/>
          </p:cNvSpPr>
          <p:nvPr>
            <p:ph idx="1"/>
          </p:nvPr>
        </p:nvSpPr>
        <p:spPr/>
        <p:txBody>
          <a:bodyPr/>
          <a:lstStyle/>
          <a:p>
            <a:r>
              <a:rPr lang="en-US" dirty="0"/>
              <a:t>The master </a:t>
            </a:r>
            <a:r>
              <a:rPr lang="en-US" dirty="0" err="1"/>
              <a:t>NameNode</a:t>
            </a:r>
            <a:r>
              <a:rPr lang="en-US" dirty="0"/>
              <a:t> keeps track of what blocks make up a file and where those blocks are located. The </a:t>
            </a:r>
            <a:r>
              <a:rPr lang="en-US" dirty="0" err="1"/>
              <a:t>NameNode</a:t>
            </a:r>
            <a:r>
              <a:rPr lang="en-US" dirty="0"/>
              <a:t> communicates with the </a:t>
            </a:r>
            <a:r>
              <a:rPr lang="en-US" dirty="0" err="1"/>
              <a:t>DataNodes</a:t>
            </a:r>
            <a:r>
              <a:rPr lang="en-US" dirty="0"/>
              <a:t>, the processes that actually hold the blocks in the cluster. Metadata associated with each file is  stored in the memory of the </a:t>
            </a:r>
            <a:r>
              <a:rPr lang="en-US" dirty="0" err="1"/>
              <a:t>NameNode</a:t>
            </a:r>
            <a:r>
              <a:rPr lang="en-US" dirty="0"/>
              <a:t> master for quick lookups, and if the </a:t>
            </a:r>
            <a:r>
              <a:rPr lang="en-US" dirty="0" err="1"/>
              <a:t>NameNode</a:t>
            </a:r>
            <a:r>
              <a:rPr lang="en-US" dirty="0"/>
              <a:t> stops or fails, the entire cluster will become inaccessible</a:t>
            </a:r>
            <a:endParaRPr lang="en-IN" dirty="0"/>
          </a:p>
        </p:txBody>
      </p:sp>
      <p:pic>
        <p:nvPicPr>
          <p:cNvPr id="22530" name="Picture 2" descr="What is Hadoop Cluster">
            <a:extLst>
              <a:ext uri="{FF2B5EF4-FFF2-40B4-BE49-F238E27FC236}">
                <a16:creationId xmlns:a16="http://schemas.microsoft.com/office/drawing/2014/main" id="{167FB101-8600-426E-96B8-A92F1E800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922" y="3834931"/>
            <a:ext cx="4728208" cy="2474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510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8436-35D8-480C-A51F-81000FCDF3D0}"/>
              </a:ext>
            </a:extLst>
          </p:cNvPr>
          <p:cNvSpPr>
            <a:spLocks noGrp="1"/>
          </p:cNvSpPr>
          <p:nvPr>
            <p:ph type="title"/>
          </p:nvPr>
        </p:nvSpPr>
        <p:spPr/>
        <p:txBody>
          <a:bodyPr/>
          <a:lstStyle/>
          <a:p>
            <a:r>
              <a:rPr lang="en-IN" dirty="0"/>
              <a:t>resource manager</a:t>
            </a:r>
          </a:p>
        </p:txBody>
      </p:sp>
      <p:sp>
        <p:nvSpPr>
          <p:cNvPr id="3" name="Content Placeholder 2">
            <a:extLst>
              <a:ext uri="{FF2B5EF4-FFF2-40B4-BE49-F238E27FC236}">
                <a16:creationId xmlns:a16="http://schemas.microsoft.com/office/drawing/2014/main" id="{11140F94-6D8F-4164-A869-4DED33FE4220}"/>
              </a:ext>
            </a:extLst>
          </p:cNvPr>
          <p:cNvSpPr>
            <a:spLocks noGrp="1"/>
          </p:cNvSpPr>
          <p:nvPr>
            <p:ph idx="1"/>
          </p:nvPr>
        </p:nvSpPr>
        <p:spPr/>
        <p:txBody>
          <a:bodyPr/>
          <a:lstStyle/>
          <a:p>
            <a:pPr fontAlgn="base"/>
            <a:r>
              <a:rPr lang="en-US" dirty="0"/>
              <a:t>Arbitrates resources among competing nodes, Keeps track of live and dead nodes</a:t>
            </a:r>
          </a:p>
          <a:p>
            <a:endParaRPr lang="en-IN" dirty="0"/>
          </a:p>
        </p:txBody>
      </p:sp>
      <p:pic>
        <p:nvPicPr>
          <p:cNvPr id="23554" name="Picture 2" descr="What is Hadoop Cluster">
            <a:extLst>
              <a:ext uri="{FF2B5EF4-FFF2-40B4-BE49-F238E27FC236}">
                <a16:creationId xmlns:a16="http://schemas.microsoft.com/office/drawing/2014/main" id="{930DAC13-BF80-4E8A-9C97-23F850B03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269" y="2936328"/>
            <a:ext cx="6099313" cy="319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078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5F2D-48C6-481F-8D7C-28442C416F71}"/>
              </a:ext>
            </a:extLst>
          </p:cNvPr>
          <p:cNvSpPr>
            <a:spLocks noGrp="1"/>
          </p:cNvSpPr>
          <p:nvPr>
            <p:ph type="title"/>
          </p:nvPr>
        </p:nvSpPr>
        <p:spPr/>
        <p:txBody>
          <a:bodyPr/>
          <a:lstStyle/>
          <a:p>
            <a:r>
              <a:rPr lang="en-IN" dirty="0"/>
              <a:t>Hadoop cluster: Slaves</a:t>
            </a:r>
          </a:p>
        </p:txBody>
      </p:sp>
      <p:sp>
        <p:nvSpPr>
          <p:cNvPr id="3" name="Content Placeholder 2">
            <a:extLst>
              <a:ext uri="{FF2B5EF4-FFF2-40B4-BE49-F238E27FC236}">
                <a16:creationId xmlns:a16="http://schemas.microsoft.com/office/drawing/2014/main" id="{6DE047AE-A81B-403F-9AFF-C6536B3E7D53}"/>
              </a:ext>
            </a:extLst>
          </p:cNvPr>
          <p:cNvSpPr>
            <a:spLocks noGrp="1"/>
          </p:cNvSpPr>
          <p:nvPr>
            <p:ph idx="1"/>
          </p:nvPr>
        </p:nvSpPr>
        <p:spPr/>
        <p:txBody>
          <a:bodyPr>
            <a:normAutofit/>
          </a:bodyPr>
          <a:lstStyle/>
          <a:p>
            <a:pPr fontAlgn="base"/>
            <a:r>
              <a:rPr lang="en-US" dirty="0"/>
              <a:t>There are two daemons running on Slave machines: </a:t>
            </a:r>
            <a:r>
              <a:rPr lang="en-US" dirty="0" err="1"/>
              <a:t>DataNode</a:t>
            </a:r>
            <a:r>
              <a:rPr lang="en-US" dirty="0"/>
              <a:t> and Node Manager</a:t>
            </a:r>
          </a:p>
          <a:p>
            <a:pPr fontAlgn="base"/>
            <a:r>
              <a:rPr lang="en-US" b="1" dirty="0" err="1"/>
              <a:t>DataNode</a:t>
            </a:r>
            <a:endParaRPr lang="en-US" dirty="0"/>
          </a:p>
          <a:p>
            <a:pPr fontAlgn="base"/>
            <a:r>
              <a:rPr lang="en-US" dirty="0"/>
              <a:t>Stores the business data</a:t>
            </a:r>
          </a:p>
          <a:p>
            <a:pPr fontAlgn="base"/>
            <a:r>
              <a:rPr lang="en-US" dirty="0"/>
              <a:t>Performs read, write and data processing operations</a:t>
            </a:r>
          </a:p>
          <a:p>
            <a:pPr fontAlgn="base"/>
            <a:r>
              <a:rPr lang="en-US" dirty="0"/>
              <a:t>Upon instruction from a master, it does creation, deletion, and replication of data blocks.</a:t>
            </a:r>
          </a:p>
          <a:p>
            <a:pPr fontAlgn="base"/>
            <a:r>
              <a:rPr lang="en-US" b="1" dirty="0"/>
              <a:t>Functions of </a:t>
            </a:r>
            <a:r>
              <a:rPr lang="en-US" b="1" dirty="0" err="1"/>
              <a:t>NodeManager</a:t>
            </a:r>
            <a:endParaRPr lang="en-US" dirty="0"/>
          </a:p>
          <a:p>
            <a:pPr fontAlgn="base"/>
            <a:r>
              <a:rPr lang="en-US" dirty="0"/>
              <a:t>It runs services on the node to check its health and reports the same to the </a:t>
            </a:r>
            <a:r>
              <a:rPr lang="en-US" dirty="0" err="1"/>
              <a:t>ResourceManager</a:t>
            </a:r>
            <a:r>
              <a:rPr lang="en-US" dirty="0"/>
              <a:t>.</a:t>
            </a:r>
          </a:p>
          <a:p>
            <a:endParaRPr lang="en-IN" dirty="0"/>
          </a:p>
        </p:txBody>
      </p:sp>
    </p:spTree>
    <p:extLst>
      <p:ext uri="{BB962C8B-B14F-4D97-AF65-F5344CB8AC3E}">
        <p14:creationId xmlns:p14="http://schemas.microsoft.com/office/powerpoint/2010/main" val="2787893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B950-249A-4BE5-B8DA-5870D0E1B666}"/>
              </a:ext>
            </a:extLst>
          </p:cNvPr>
          <p:cNvSpPr>
            <a:spLocks noGrp="1"/>
          </p:cNvSpPr>
          <p:nvPr>
            <p:ph type="title"/>
          </p:nvPr>
        </p:nvSpPr>
        <p:spPr/>
        <p:txBody>
          <a:bodyPr/>
          <a:lstStyle/>
          <a:p>
            <a:r>
              <a:rPr lang="en-IN" dirty="0" err="1"/>
              <a:t>hdfs</a:t>
            </a:r>
            <a:endParaRPr lang="en-IN" dirty="0"/>
          </a:p>
        </p:txBody>
      </p:sp>
      <p:sp>
        <p:nvSpPr>
          <p:cNvPr id="3" name="Content Placeholder 2">
            <a:extLst>
              <a:ext uri="{FF2B5EF4-FFF2-40B4-BE49-F238E27FC236}">
                <a16:creationId xmlns:a16="http://schemas.microsoft.com/office/drawing/2014/main" id="{E6412665-7F42-4375-AD55-145E0108AB7C}"/>
              </a:ext>
            </a:extLst>
          </p:cNvPr>
          <p:cNvSpPr>
            <a:spLocks noGrp="1"/>
          </p:cNvSpPr>
          <p:nvPr>
            <p:ph idx="1"/>
          </p:nvPr>
        </p:nvSpPr>
        <p:spPr/>
        <p:txBody>
          <a:bodyPr/>
          <a:lstStyle/>
          <a:p>
            <a:endParaRPr lang="en-IN"/>
          </a:p>
        </p:txBody>
      </p:sp>
      <p:pic>
        <p:nvPicPr>
          <p:cNvPr id="21506" name="Picture 2" descr="Hadoop working ">
            <a:extLst>
              <a:ext uri="{FF2B5EF4-FFF2-40B4-BE49-F238E27FC236}">
                <a16:creationId xmlns:a16="http://schemas.microsoft.com/office/drawing/2014/main" id="{4DEFD677-806D-4BC4-8BA9-581F062105B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5183" y="1986534"/>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824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A485-1E4F-48BB-AAC0-638CA95B3EB2}"/>
              </a:ext>
            </a:extLst>
          </p:cNvPr>
          <p:cNvSpPr>
            <a:spLocks noGrp="1"/>
          </p:cNvSpPr>
          <p:nvPr>
            <p:ph type="title"/>
          </p:nvPr>
        </p:nvSpPr>
        <p:spPr/>
        <p:txBody>
          <a:bodyPr/>
          <a:lstStyle/>
          <a:p>
            <a:r>
              <a:rPr lang="en-IN" dirty="0" err="1"/>
              <a:t>HDfs</a:t>
            </a:r>
            <a:endParaRPr lang="en-IN" dirty="0"/>
          </a:p>
        </p:txBody>
      </p:sp>
      <p:sp>
        <p:nvSpPr>
          <p:cNvPr id="3" name="Content Placeholder 2">
            <a:extLst>
              <a:ext uri="{FF2B5EF4-FFF2-40B4-BE49-F238E27FC236}">
                <a16:creationId xmlns:a16="http://schemas.microsoft.com/office/drawing/2014/main" id="{7F357E18-F641-42EB-8E08-AA4433891D1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BFB0458-8490-4311-B335-DC0F01DA9D8F}"/>
              </a:ext>
            </a:extLst>
          </p:cNvPr>
          <p:cNvPicPr>
            <a:picLocks noChangeAspect="1"/>
          </p:cNvPicPr>
          <p:nvPr/>
        </p:nvPicPr>
        <p:blipFill>
          <a:blip r:embed="rId2"/>
          <a:stretch>
            <a:fillRect/>
          </a:stretch>
        </p:blipFill>
        <p:spPr>
          <a:xfrm>
            <a:off x="1447799" y="2783371"/>
            <a:ext cx="8918926" cy="2716282"/>
          </a:xfrm>
          <a:prstGeom prst="rect">
            <a:avLst/>
          </a:prstGeom>
        </p:spPr>
      </p:pic>
    </p:spTree>
    <p:extLst>
      <p:ext uri="{BB962C8B-B14F-4D97-AF65-F5344CB8AC3E}">
        <p14:creationId xmlns:p14="http://schemas.microsoft.com/office/powerpoint/2010/main" val="3115559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3696-A2FB-4B86-BE86-101BF493B2F9}"/>
              </a:ext>
            </a:extLst>
          </p:cNvPr>
          <p:cNvSpPr>
            <a:spLocks noGrp="1"/>
          </p:cNvSpPr>
          <p:nvPr>
            <p:ph type="title"/>
          </p:nvPr>
        </p:nvSpPr>
        <p:spPr/>
        <p:txBody>
          <a:bodyPr/>
          <a:lstStyle/>
          <a:p>
            <a:r>
              <a:rPr lang="en-IN" dirty="0" err="1"/>
              <a:t>hdfs</a:t>
            </a:r>
            <a:endParaRPr lang="en-IN" dirty="0"/>
          </a:p>
        </p:txBody>
      </p:sp>
      <p:sp>
        <p:nvSpPr>
          <p:cNvPr id="3" name="Content Placeholder 2">
            <a:extLst>
              <a:ext uri="{FF2B5EF4-FFF2-40B4-BE49-F238E27FC236}">
                <a16:creationId xmlns:a16="http://schemas.microsoft.com/office/drawing/2014/main" id="{E3A0B58A-8852-4188-A609-C93941134D01}"/>
              </a:ext>
            </a:extLst>
          </p:cNvPr>
          <p:cNvSpPr>
            <a:spLocks noGrp="1"/>
          </p:cNvSpPr>
          <p:nvPr>
            <p:ph idx="1"/>
          </p:nvPr>
        </p:nvSpPr>
        <p:spPr/>
        <p:txBody>
          <a:bodyPr>
            <a:normAutofit fontScale="92500" lnSpcReduction="10000"/>
          </a:bodyPr>
          <a:lstStyle/>
          <a:p>
            <a:r>
              <a:rPr lang="en-US" dirty="0"/>
              <a:t>Makes multiple copies of each block (by default, three copies) and stores these copies on </a:t>
            </a:r>
            <a:r>
              <a:rPr lang="en-IN" dirty="0"/>
              <a:t>different nodes.</a:t>
            </a:r>
          </a:p>
          <a:p>
            <a:r>
              <a:rPr lang="en-US" dirty="0"/>
              <a:t>This way, if one node dies, two other copies are still available and the block will be copied to a third node once the failure is detected without affecting availability. </a:t>
            </a:r>
          </a:p>
          <a:p>
            <a:r>
              <a:rPr lang="en-US" dirty="0"/>
              <a:t>The multiple copies also facilitate load balancing, because we can choose to send the work to the least busy node that contains the data.</a:t>
            </a:r>
          </a:p>
          <a:p>
            <a:r>
              <a:rPr lang="en-US" dirty="0"/>
              <a:t>In our example, file 11 is stored across different nodes. It has two blocks. </a:t>
            </a:r>
          </a:p>
          <a:p>
            <a:pPr lvl="1"/>
            <a:r>
              <a:rPr lang="en-US" dirty="0"/>
              <a:t>Block 1 is stored on nodes 1, 2, and 3, while block 2 is stored on nodes 1, 3, and 4. When the file is being processed, work for block 1 can be performed on any of nodes where it is stored—whichever is less busy. </a:t>
            </a:r>
          </a:p>
          <a:p>
            <a:pPr lvl="1"/>
            <a:r>
              <a:rPr lang="en-US" dirty="0"/>
              <a:t>Similarly, work on block 2 can be performed on any of the three nodes where it is stored. </a:t>
            </a:r>
          </a:p>
          <a:p>
            <a:pPr lvl="1"/>
            <a:r>
              <a:rPr lang="en-US" dirty="0"/>
              <a:t>If one of the nodes—say, node 3—were to get corrupted or otherwise become unavailable, HDFS would still have access to the two other copies of each block stored on node 3 and would make sure to create replacement copies for the blocks originally stored on node 3 on other nodes that are still up and running.</a:t>
            </a:r>
            <a:endParaRPr lang="en-IN" dirty="0"/>
          </a:p>
          <a:p>
            <a:endParaRPr lang="en-IN" dirty="0"/>
          </a:p>
        </p:txBody>
      </p:sp>
    </p:spTree>
    <p:extLst>
      <p:ext uri="{BB962C8B-B14F-4D97-AF65-F5344CB8AC3E}">
        <p14:creationId xmlns:p14="http://schemas.microsoft.com/office/powerpoint/2010/main" val="1399226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1660-E83F-4BFA-8CB0-7593FA03547F}"/>
              </a:ext>
            </a:extLst>
          </p:cNvPr>
          <p:cNvSpPr>
            <a:spLocks noGrp="1"/>
          </p:cNvSpPr>
          <p:nvPr>
            <p:ph type="title"/>
          </p:nvPr>
        </p:nvSpPr>
        <p:spPr/>
        <p:txBody>
          <a:bodyPr/>
          <a:lstStyle/>
          <a:p>
            <a:r>
              <a:rPr lang="en-US" dirty="0" err="1"/>
              <a:t>Hdfs</a:t>
            </a:r>
            <a:r>
              <a:rPr lang="en-US" dirty="0"/>
              <a:t> write operation</a:t>
            </a:r>
            <a:endParaRPr lang="en-IN" dirty="0"/>
          </a:p>
        </p:txBody>
      </p:sp>
      <p:sp>
        <p:nvSpPr>
          <p:cNvPr id="3" name="Content Placeholder 2">
            <a:extLst>
              <a:ext uri="{FF2B5EF4-FFF2-40B4-BE49-F238E27FC236}">
                <a16:creationId xmlns:a16="http://schemas.microsoft.com/office/drawing/2014/main" id="{EA5BCB89-FDF6-4817-8E57-DF003A6F10F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50080FE-D48D-4C21-A896-91348164F6BC}"/>
              </a:ext>
            </a:extLst>
          </p:cNvPr>
          <p:cNvPicPr>
            <a:picLocks noChangeAspect="1"/>
          </p:cNvPicPr>
          <p:nvPr/>
        </p:nvPicPr>
        <p:blipFill>
          <a:blip r:embed="rId2"/>
          <a:stretch>
            <a:fillRect/>
          </a:stretch>
        </p:blipFill>
        <p:spPr>
          <a:xfrm>
            <a:off x="1349030" y="2347912"/>
            <a:ext cx="9461344" cy="3761340"/>
          </a:xfrm>
          <a:prstGeom prst="rect">
            <a:avLst/>
          </a:prstGeom>
        </p:spPr>
      </p:pic>
    </p:spTree>
    <p:extLst>
      <p:ext uri="{BB962C8B-B14F-4D97-AF65-F5344CB8AC3E}">
        <p14:creationId xmlns:p14="http://schemas.microsoft.com/office/powerpoint/2010/main" val="4239006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361A0-E9C6-4B32-8041-C30247AEF520}"/>
              </a:ext>
            </a:extLst>
          </p:cNvPr>
          <p:cNvSpPr>
            <a:spLocks noGrp="1"/>
          </p:cNvSpPr>
          <p:nvPr>
            <p:ph type="title"/>
          </p:nvPr>
        </p:nvSpPr>
        <p:spPr/>
        <p:txBody>
          <a:bodyPr/>
          <a:lstStyle/>
          <a:p>
            <a:r>
              <a:rPr lang="en-IN" dirty="0" err="1"/>
              <a:t>Hdfs</a:t>
            </a:r>
            <a:r>
              <a:rPr lang="en-IN" dirty="0"/>
              <a:t> features</a:t>
            </a:r>
          </a:p>
        </p:txBody>
      </p:sp>
      <p:sp>
        <p:nvSpPr>
          <p:cNvPr id="3" name="Content Placeholder 2">
            <a:extLst>
              <a:ext uri="{FF2B5EF4-FFF2-40B4-BE49-F238E27FC236}">
                <a16:creationId xmlns:a16="http://schemas.microsoft.com/office/drawing/2014/main" id="{72A8738C-4F16-46A1-BC35-809D1301EB8B}"/>
              </a:ext>
            </a:extLst>
          </p:cNvPr>
          <p:cNvSpPr>
            <a:spLocks noGrp="1"/>
          </p:cNvSpPr>
          <p:nvPr>
            <p:ph idx="1"/>
          </p:nvPr>
        </p:nvSpPr>
        <p:spPr/>
        <p:txBody>
          <a:bodyPr>
            <a:normAutofit fontScale="92500"/>
          </a:bodyPr>
          <a:lstStyle/>
          <a:p>
            <a:r>
              <a:rPr lang="en-IN" b="1" dirty="0"/>
              <a:t>High availability: </a:t>
            </a:r>
            <a:r>
              <a:rPr lang="en-IN" dirty="0"/>
              <a:t>Enabling high availability is done by creating a standby </a:t>
            </a:r>
            <a:r>
              <a:rPr lang="en-IN" dirty="0" err="1"/>
              <a:t>NameNode</a:t>
            </a:r>
            <a:r>
              <a:rPr lang="en-IN" dirty="0"/>
              <a:t>.</a:t>
            </a:r>
          </a:p>
          <a:p>
            <a:r>
              <a:rPr lang="en-IN" b="1" dirty="0"/>
              <a:t>Data integrity: </a:t>
            </a:r>
            <a:r>
              <a:rPr lang="en-IN" dirty="0"/>
              <a:t>When blocks are stored on HDFS, computed checksums are stored on the </a:t>
            </a:r>
            <a:r>
              <a:rPr lang="en-IN" dirty="0" err="1"/>
              <a:t>DataNodes</a:t>
            </a:r>
            <a:r>
              <a:rPr lang="en-IN" dirty="0"/>
              <a:t> as well. Data is verified against the checksum.</a:t>
            </a:r>
          </a:p>
          <a:p>
            <a:r>
              <a:rPr lang="en-IN" b="1" dirty="0"/>
              <a:t>HDFS ACLs: </a:t>
            </a:r>
            <a:r>
              <a:rPr lang="en-IN" dirty="0"/>
              <a:t>HDFS implements POSIX-style permissions that enable an owner and group for every file with read, write, and execute permissions. In addition to POSIX permissions, HDFS supports POSIX </a:t>
            </a:r>
            <a:r>
              <a:rPr lang="en-IN" b="1" dirty="0"/>
              <a:t>Access Control Lists </a:t>
            </a:r>
            <a:r>
              <a:rPr lang="en-IN" dirty="0"/>
              <a:t>(</a:t>
            </a:r>
            <a:r>
              <a:rPr lang="en-IN" b="1" dirty="0"/>
              <a:t>ACLs</a:t>
            </a:r>
            <a:r>
              <a:rPr lang="en-IN" dirty="0"/>
              <a:t>) to provide access for specific named users or groups.</a:t>
            </a:r>
          </a:p>
          <a:p>
            <a:r>
              <a:rPr lang="en-IN" b="1" dirty="0"/>
              <a:t>Snapshots: </a:t>
            </a:r>
            <a:r>
              <a:rPr lang="en-IN" dirty="0"/>
              <a:t>HDFS Snapshots are read-only point-in-time copies of the HDFS filesystem, which are useful to protect datasets from user or application errors.</a:t>
            </a:r>
          </a:p>
          <a:p>
            <a:r>
              <a:rPr lang="en-IN" b="1" dirty="0"/>
              <a:t>HDFS rebalancing: </a:t>
            </a:r>
            <a:r>
              <a:rPr lang="en-IN" dirty="0"/>
              <a:t>The HDFS rebalancing feature will rebalance the data uniformly across all </a:t>
            </a:r>
            <a:r>
              <a:rPr lang="en-IN" dirty="0" err="1"/>
              <a:t>DataNodes</a:t>
            </a:r>
            <a:r>
              <a:rPr lang="en-IN" dirty="0"/>
              <a:t> in the cluster.</a:t>
            </a:r>
          </a:p>
        </p:txBody>
      </p:sp>
    </p:spTree>
    <p:extLst>
      <p:ext uri="{BB962C8B-B14F-4D97-AF65-F5344CB8AC3E}">
        <p14:creationId xmlns:p14="http://schemas.microsoft.com/office/powerpoint/2010/main" val="3984869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361A0-E9C6-4B32-8041-C30247AEF520}"/>
              </a:ext>
            </a:extLst>
          </p:cNvPr>
          <p:cNvSpPr>
            <a:spLocks noGrp="1"/>
          </p:cNvSpPr>
          <p:nvPr>
            <p:ph type="title"/>
          </p:nvPr>
        </p:nvSpPr>
        <p:spPr/>
        <p:txBody>
          <a:bodyPr/>
          <a:lstStyle/>
          <a:p>
            <a:r>
              <a:rPr lang="en-IN" dirty="0" err="1"/>
              <a:t>Hdfs</a:t>
            </a:r>
            <a:r>
              <a:rPr lang="en-IN" dirty="0"/>
              <a:t> features</a:t>
            </a:r>
          </a:p>
        </p:txBody>
      </p:sp>
      <p:sp>
        <p:nvSpPr>
          <p:cNvPr id="3" name="Content Placeholder 2">
            <a:extLst>
              <a:ext uri="{FF2B5EF4-FFF2-40B4-BE49-F238E27FC236}">
                <a16:creationId xmlns:a16="http://schemas.microsoft.com/office/drawing/2014/main" id="{72A8738C-4F16-46A1-BC35-809D1301EB8B}"/>
              </a:ext>
            </a:extLst>
          </p:cNvPr>
          <p:cNvSpPr>
            <a:spLocks noGrp="1"/>
          </p:cNvSpPr>
          <p:nvPr>
            <p:ph idx="1"/>
          </p:nvPr>
        </p:nvSpPr>
        <p:spPr/>
        <p:txBody>
          <a:bodyPr>
            <a:normAutofit/>
          </a:bodyPr>
          <a:lstStyle/>
          <a:p>
            <a:r>
              <a:rPr lang="en-IN" b="1" dirty="0"/>
              <a:t>APIs: </a:t>
            </a:r>
            <a:r>
              <a:rPr lang="en-IN" dirty="0"/>
              <a:t>HDFS provides a native Java API, Pipes API for C++, and Streaming API for scripting languages such as Python, Perl, and others. </a:t>
            </a:r>
            <a:r>
              <a:rPr lang="en-IN" dirty="0" err="1"/>
              <a:t>FileSystem</a:t>
            </a:r>
            <a:r>
              <a:rPr lang="en-IN" dirty="0"/>
              <a:t> Shell and web browsers can be used to access data as well. Also, </a:t>
            </a:r>
            <a:r>
              <a:rPr lang="en-IN" dirty="0" err="1"/>
              <a:t>WebHDFS</a:t>
            </a:r>
            <a:r>
              <a:rPr lang="en-IN" dirty="0"/>
              <a:t> and </a:t>
            </a:r>
            <a:r>
              <a:rPr lang="en-IN" dirty="0" err="1"/>
              <a:t>HttpFs</a:t>
            </a:r>
            <a:r>
              <a:rPr lang="en-IN" dirty="0"/>
              <a:t> can be used to access data over HTTP.</a:t>
            </a:r>
          </a:p>
          <a:p>
            <a:r>
              <a:rPr lang="en-IN" b="1" dirty="0"/>
              <a:t>Data encryption: </a:t>
            </a:r>
            <a:r>
              <a:rPr lang="en-IN" dirty="0"/>
              <a:t>HDFS will encrypt the data at rest once enabled. Data encryption and decryption happens automatically without any changes to application code.</a:t>
            </a:r>
          </a:p>
          <a:p>
            <a:r>
              <a:rPr lang="en-IN" b="1" dirty="0"/>
              <a:t>Kerberos authentication: </a:t>
            </a:r>
            <a:r>
              <a:rPr lang="en-IN" dirty="0"/>
              <a:t>When Kerberos is enabled, every service in the Hadoop cluster being accessed will have to be authenticated using the Kerberos principle. This provides tight security to Hadoop clusters.</a:t>
            </a:r>
          </a:p>
          <a:p>
            <a:r>
              <a:rPr lang="en-IN" b="1" dirty="0"/>
              <a:t>NFS access: </a:t>
            </a:r>
            <a:r>
              <a:rPr lang="en-IN" dirty="0"/>
              <a:t>Using this feature, HDFS can be mounted as part of the local filesystem, and users can browse, download, upload, and append data to it.</a:t>
            </a:r>
          </a:p>
        </p:txBody>
      </p:sp>
    </p:spTree>
    <p:extLst>
      <p:ext uri="{BB962C8B-B14F-4D97-AF65-F5344CB8AC3E}">
        <p14:creationId xmlns:p14="http://schemas.microsoft.com/office/powerpoint/2010/main" val="529374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739925-AAB6-4E6C-9327-BB355012B552}"/>
              </a:ext>
            </a:extLst>
          </p:cNvPr>
          <p:cNvSpPr>
            <a:spLocks noGrp="1"/>
          </p:cNvSpPr>
          <p:nvPr>
            <p:ph type="title"/>
          </p:nvPr>
        </p:nvSpPr>
        <p:spPr/>
        <p:txBody>
          <a:bodyPr/>
          <a:lstStyle/>
          <a:p>
            <a:r>
              <a:rPr lang="en-US" dirty="0"/>
              <a:t>Data storage and analysis</a:t>
            </a:r>
            <a:endParaRPr lang="en-IN" dirty="0"/>
          </a:p>
        </p:txBody>
      </p:sp>
      <p:sp>
        <p:nvSpPr>
          <p:cNvPr id="5" name="Content Placeholder 4">
            <a:extLst>
              <a:ext uri="{FF2B5EF4-FFF2-40B4-BE49-F238E27FC236}">
                <a16:creationId xmlns:a16="http://schemas.microsoft.com/office/drawing/2014/main" id="{83A8FA28-8ECE-4942-9607-588A88769EB6}"/>
              </a:ext>
            </a:extLst>
          </p:cNvPr>
          <p:cNvSpPr>
            <a:spLocks noGrp="1"/>
          </p:cNvSpPr>
          <p:nvPr>
            <p:ph idx="1"/>
          </p:nvPr>
        </p:nvSpPr>
        <p:spPr/>
        <p:txBody>
          <a:bodyPr>
            <a:normAutofit fontScale="92500"/>
          </a:bodyPr>
          <a:lstStyle/>
          <a:p>
            <a:r>
              <a:rPr lang="en-US" dirty="0"/>
              <a:t>Although the storage capacities of hard drives have increased massively over the years, access speeds, i.e. the rate at which data can be read from drives have not kept up. </a:t>
            </a:r>
          </a:p>
          <a:p>
            <a:r>
              <a:rPr lang="en-US" dirty="0"/>
              <a:t>One typical drive from 1990 could store 1,370 MB of data and had a transfer speed of 4.4 MB/s, so you could read all the data from a full drive in around five minutes. </a:t>
            </a:r>
          </a:p>
          <a:p>
            <a:r>
              <a:rPr lang="en-US" dirty="0"/>
              <a:t>Over 30 years later</a:t>
            </a:r>
            <a:r>
              <a:rPr lang="en-US"/>
              <a:t>, 20-terabyte </a:t>
            </a:r>
            <a:r>
              <a:rPr lang="en-US" dirty="0"/>
              <a:t>drives are the norm, but the transfer speed is </a:t>
            </a:r>
            <a:r>
              <a:rPr lang="en-US"/>
              <a:t>around 100-200 </a:t>
            </a:r>
            <a:r>
              <a:rPr lang="en-US" dirty="0"/>
              <a:t>MB/s, so it takes more than two and a half hours to read all the data off the disk.</a:t>
            </a:r>
          </a:p>
          <a:p>
            <a:r>
              <a:rPr lang="en-US" dirty="0"/>
              <a:t>The obvious way to reduce the time is to read from multiple disks at once. </a:t>
            </a:r>
          </a:p>
          <a:p>
            <a:r>
              <a:rPr lang="en-US" dirty="0"/>
              <a:t>Imagine if we had 100 drives, each holding one hundredth of the data. </a:t>
            </a:r>
          </a:p>
          <a:p>
            <a:r>
              <a:rPr lang="en-US" dirty="0"/>
              <a:t>Working in parallel, we could read the data in under two minutes.</a:t>
            </a:r>
          </a:p>
        </p:txBody>
      </p:sp>
    </p:spTree>
    <p:extLst>
      <p:ext uri="{BB962C8B-B14F-4D97-AF65-F5344CB8AC3E}">
        <p14:creationId xmlns:p14="http://schemas.microsoft.com/office/powerpoint/2010/main" val="1435604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273B-E40D-41C1-931D-7D25288FB51F}"/>
              </a:ext>
            </a:extLst>
          </p:cNvPr>
          <p:cNvSpPr>
            <a:spLocks noGrp="1"/>
          </p:cNvSpPr>
          <p:nvPr>
            <p:ph type="title"/>
          </p:nvPr>
        </p:nvSpPr>
        <p:spPr/>
        <p:txBody>
          <a:bodyPr/>
          <a:lstStyle/>
          <a:p>
            <a:r>
              <a:rPr lang="en-IN" dirty="0" err="1"/>
              <a:t>Hdfs</a:t>
            </a:r>
            <a:r>
              <a:rPr lang="en-IN" dirty="0"/>
              <a:t> daemons</a:t>
            </a:r>
          </a:p>
        </p:txBody>
      </p:sp>
      <p:sp>
        <p:nvSpPr>
          <p:cNvPr id="3" name="Content Placeholder 2">
            <a:extLst>
              <a:ext uri="{FF2B5EF4-FFF2-40B4-BE49-F238E27FC236}">
                <a16:creationId xmlns:a16="http://schemas.microsoft.com/office/drawing/2014/main" id="{330A6B8E-E7BD-4C7B-841F-15AE64E810DA}"/>
              </a:ext>
            </a:extLst>
          </p:cNvPr>
          <p:cNvSpPr>
            <a:spLocks noGrp="1"/>
          </p:cNvSpPr>
          <p:nvPr>
            <p:ph idx="1"/>
          </p:nvPr>
        </p:nvSpPr>
        <p:spPr/>
        <p:txBody>
          <a:bodyPr>
            <a:normAutofit fontScale="92500"/>
          </a:bodyPr>
          <a:lstStyle/>
          <a:p>
            <a:pPr fontAlgn="base"/>
            <a:r>
              <a:rPr lang="en-US" b="1" dirty="0" err="1"/>
              <a:t>NameNode</a:t>
            </a:r>
            <a:r>
              <a:rPr lang="en-US" dirty="0"/>
              <a:t> is the daemon running of the master machine. It is the centerpiece of an HDFS file system. </a:t>
            </a:r>
            <a:r>
              <a:rPr lang="en-US" dirty="0" err="1"/>
              <a:t>NameNode</a:t>
            </a:r>
            <a:r>
              <a:rPr lang="en-US" dirty="0"/>
              <a:t> stores the directory tree of all files in the file system. It tracks where across the cluster the file data resides. It does not store the data contained in these files.</a:t>
            </a:r>
          </a:p>
          <a:p>
            <a:pPr fontAlgn="base"/>
            <a:r>
              <a:rPr lang="en-US" dirty="0"/>
              <a:t>When the client applications want to add/copy/move/delete a file, they interact with </a:t>
            </a:r>
            <a:r>
              <a:rPr lang="en-US" dirty="0" err="1"/>
              <a:t>NameNode</a:t>
            </a:r>
            <a:r>
              <a:rPr lang="en-US" dirty="0"/>
              <a:t>. The </a:t>
            </a:r>
            <a:r>
              <a:rPr lang="en-US" dirty="0" err="1"/>
              <a:t>NameNode</a:t>
            </a:r>
            <a:r>
              <a:rPr lang="en-US" dirty="0"/>
              <a:t> responds to the request from client by returning a list of relevant </a:t>
            </a:r>
            <a:r>
              <a:rPr lang="en-US" dirty="0" err="1"/>
              <a:t>DataNode</a:t>
            </a:r>
            <a:r>
              <a:rPr lang="en-US" dirty="0"/>
              <a:t> servers where the data lives.</a:t>
            </a:r>
          </a:p>
          <a:p>
            <a:pPr fontAlgn="base"/>
            <a:r>
              <a:rPr lang="en-US" b="1" dirty="0" err="1"/>
              <a:t>Datanode</a:t>
            </a:r>
            <a:r>
              <a:rPr lang="en-US" b="1" dirty="0"/>
              <a:t> </a:t>
            </a:r>
            <a:r>
              <a:rPr lang="en-US" dirty="0"/>
              <a:t>daemon runs on the slave nodes. It stores data in the </a:t>
            </a:r>
            <a:r>
              <a:rPr lang="en-US" dirty="0" err="1"/>
              <a:t>HadoopFileSystem</a:t>
            </a:r>
            <a:r>
              <a:rPr lang="en-US" dirty="0"/>
              <a:t>. In functional file system data replicates across many </a:t>
            </a:r>
            <a:r>
              <a:rPr lang="en-US" dirty="0" err="1"/>
              <a:t>DataNodes</a:t>
            </a:r>
            <a:r>
              <a:rPr lang="en-US" dirty="0"/>
              <a:t>.</a:t>
            </a:r>
          </a:p>
          <a:p>
            <a:pPr fontAlgn="base"/>
            <a:r>
              <a:rPr lang="en-US" dirty="0"/>
              <a:t>On startup, a </a:t>
            </a:r>
            <a:r>
              <a:rPr lang="en-US" dirty="0" err="1"/>
              <a:t>DataNode</a:t>
            </a:r>
            <a:r>
              <a:rPr lang="en-US" dirty="0"/>
              <a:t> connects to the </a:t>
            </a:r>
            <a:r>
              <a:rPr lang="en-US" dirty="0" err="1"/>
              <a:t>NameNode</a:t>
            </a:r>
            <a:r>
              <a:rPr lang="en-US" dirty="0"/>
              <a:t>. It keeps on looking for the request from </a:t>
            </a:r>
            <a:r>
              <a:rPr lang="en-US" dirty="0" err="1"/>
              <a:t>NameNode</a:t>
            </a:r>
            <a:r>
              <a:rPr lang="en-US" dirty="0"/>
              <a:t> to access data. Once the </a:t>
            </a:r>
            <a:r>
              <a:rPr lang="en-US" dirty="0" err="1"/>
              <a:t>NameNode</a:t>
            </a:r>
            <a:r>
              <a:rPr lang="en-US" dirty="0"/>
              <a:t> provides the location of the data, client applications can talk directly to a </a:t>
            </a:r>
            <a:r>
              <a:rPr lang="en-US" dirty="0" err="1"/>
              <a:t>DataNode</a:t>
            </a:r>
            <a:r>
              <a:rPr lang="en-US" dirty="0"/>
              <a:t>, while replicating the data, </a:t>
            </a:r>
            <a:r>
              <a:rPr lang="en-US" dirty="0" err="1"/>
              <a:t>DataNode</a:t>
            </a:r>
            <a:r>
              <a:rPr lang="en-US" dirty="0"/>
              <a:t> instances can talk to each other.</a:t>
            </a:r>
          </a:p>
          <a:p>
            <a:pPr fontAlgn="base"/>
            <a:endParaRPr lang="en-US" b="1" dirty="0"/>
          </a:p>
          <a:p>
            <a:endParaRPr lang="en-IN" dirty="0"/>
          </a:p>
        </p:txBody>
      </p:sp>
    </p:spTree>
    <p:extLst>
      <p:ext uri="{BB962C8B-B14F-4D97-AF65-F5344CB8AC3E}">
        <p14:creationId xmlns:p14="http://schemas.microsoft.com/office/powerpoint/2010/main" val="967489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887F-4CC4-49CC-B15B-DBA7057215AE}"/>
              </a:ext>
            </a:extLst>
          </p:cNvPr>
          <p:cNvSpPr>
            <a:spLocks noGrp="1"/>
          </p:cNvSpPr>
          <p:nvPr>
            <p:ph type="title"/>
          </p:nvPr>
        </p:nvSpPr>
        <p:spPr/>
        <p:txBody>
          <a:bodyPr/>
          <a:lstStyle/>
          <a:p>
            <a:r>
              <a:rPr lang="en-IN" dirty="0"/>
              <a:t>Hadoop file system (fs) commands</a:t>
            </a:r>
          </a:p>
        </p:txBody>
      </p:sp>
      <p:sp>
        <p:nvSpPr>
          <p:cNvPr id="3" name="Content Placeholder 2">
            <a:extLst>
              <a:ext uri="{FF2B5EF4-FFF2-40B4-BE49-F238E27FC236}">
                <a16:creationId xmlns:a16="http://schemas.microsoft.com/office/drawing/2014/main" id="{0476C089-EC49-4B95-AAB9-89DC343AA688}"/>
              </a:ext>
            </a:extLst>
          </p:cNvPr>
          <p:cNvSpPr>
            <a:spLocks noGrp="1"/>
          </p:cNvSpPr>
          <p:nvPr>
            <p:ph idx="1"/>
          </p:nvPr>
        </p:nvSpPr>
        <p:spPr/>
        <p:txBody>
          <a:bodyPr/>
          <a:lstStyle/>
          <a:p>
            <a:r>
              <a:rPr lang="en-IN" dirty="0"/>
              <a:t>Create a directory</a:t>
            </a:r>
          </a:p>
          <a:p>
            <a:pPr lvl="1"/>
            <a:r>
              <a:rPr lang="nl-NL" dirty="0"/>
              <a:t>hadoop fs -mkdir /sicsr</a:t>
            </a:r>
          </a:p>
          <a:p>
            <a:r>
              <a:rPr lang="nl-NL" dirty="0"/>
              <a:t>List the contents of a directory</a:t>
            </a:r>
          </a:p>
          <a:p>
            <a:pPr lvl="1"/>
            <a:r>
              <a:rPr lang="nl-NL" dirty="0"/>
              <a:t>hadoop fs -ls /sicsr </a:t>
            </a:r>
          </a:p>
          <a:p>
            <a:r>
              <a:rPr lang="nl-NL" dirty="0"/>
              <a:t>Upload a file in HDFS</a:t>
            </a:r>
          </a:p>
          <a:p>
            <a:pPr lvl="1"/>
            <a:r>
              <a:rPr lang="en-IN" dirty="0" err="1"/>
              <a:t>hadoop</a:t>
            </a:r>
            <a:r>
              <a:rPr lang="en-IN" dirty="0"/>
              <a:t> fs -put testfile.txt </a:t>
            </a:r>
            <a:r>
              <a:rPr lang="nl-NL" dirty="0"/>
              <a:t>/sicsr </a:t>
            </a:r>
            <a:r>
              <a:rPr lang="nl-NL" u="sng" dirty="0"/>
              <a:t>OR</a:t>
            </a:r>
            <a:r>
              <a:rPr lang="nl-NL" dirty="0"/>
              <a:t> </a:t>
            </a:r>
            <a:r>
              <a:rPr lang="en-IN" dirty="0" err="1"/>
              <a:t>hadoop</a:t>
            </a:r>
            <a:r>
              <a:rPr lang="en-IN" dirty="0"/>
              <a:t> fs -</a:t>
            </a:r>
            <a:r>
              <a:rPr lang="en-IN" dirty="0" err="1"/>
              <a:t>copyFromLocal</a:t>
            </a:r>
            <a:r>
              <a:rPr lang="en-IN" dirty="0"/>
              <a:t> testfile.txt /</a:t>
            </a:r>
            <a:r>
              <a:rPr lang="en-IN"/>
              <a:t>sicsr</a:t>
            </a:r>
            <a:endParaRPr lang="en-IN" dirty="0"/>
          </a:p>
          <a:p>
            <a:r>
              <a:rPr lang="en-IN" dirty="0"/>
              <a:t>Download a file from HDFS</a:t>
            </a:r>
          </a:p>
          <a:p>
            <a:pPr lvl="1"/>
            <a:r>
              <a:rPr lang="en-US" dirty="0" err="1"/>
              <a:t>hadoop</a:t>
            </a:r>
            <a:r>
              <a:rPr lang="en-US" dirty="0"/>
              <a:t> fs -get </a:t>
            </a:r>
            <a:r>
              <a:rPr lang="nl-NL" dirty="0"/>
              <a:t>/sicsr </a:t>
            </a:r>
            <a:r>
              <a:rPr lang="en-US" dirty="0"/>
              <a:t>testfile.txt</a:t>
            </a:r>
          </a:p>
          <a:p>
            <a:r>
              <a:rPr lang="en-US" dirty="0"/>
              <a:t>View the contents of a file</a:t>
            </a:r>
          </a:p>
          <a:p>
            <a:pPr lvl="1"/>
            <a:r>
              <a:rPr lang="en-US" dirty="0" err="1"/>
              <a:t>hadoop</a:t>
            </a:r>
            <a:r>
              <a:rPr lang="en-US" dirty="0"/>
              <a:t> fs -cat </a:t>
            </a:r>
            <a:r>
              <a:rPr lang="nl-NL" dirty="0"/>
              <a:t>/sicsr/testfile.txt</a:t>
            </a:r>
            <a:endParaRPr lang="en-US" dirty="0"/>
          </a:p>
          <a:p>
            <a:endParaRPr lang="en-IN" dirty="0"/>
          </a:p>
        </p:txBody>
      </p:sp>
    </p:spTree>
    <p:extLst>
      <p:ext uri="{BB962C8B-B14F-4D97-AF65-F5344CB8AC3E}">
        <p14:creationId xmlns:p14="http://schemas.microsoft.com/office/powerpoint/2010/main" val="1574223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887F-4CC4-49CC-B15B-DBA7057215AE}"/>
              </a:ext>
            </a:extLst>
          </p:cNvPr>
          <p:cNvSpPr>
            <a:spLocks noGrp="1"/>
          </p:cNvSpPr>
          <p:nvPr>
            <p:ph type="title"/>
          </p:nvPr>
        </p:nvSpPr>
        <p:spPr/>
        <p:txBody>
          <a:bodyPr/>
          <a:lstStyle/>
          <a:p>
            <a:r>
              <a:rPr lang="en-IN" dirty="0"/>
              <a:t>Hadoop file system (fs) commands …</a:t>
            </a:r>
          </a:p>
        </p:txBody>
      </p:sp>
      <p:sp>
        <p:nvSpPr>
          <p:cNvPr id="3" name="Content Placeholder 2">
            <a:extLst>
              <a:ext uri="{FF2B5EF4-FFF2-40B4-BE49-F238E27FC236}">
                <a16:creationId xmlns:a16="http://schemas.microsoft.com/office/drawing/2014/main" id="{0476C089-EC49-4B95-AAB9-89DC343AA688}"/>
              </a:ext>
            </a:extLst>
          </p:cNvPr>
          <p:cNvSpPr>
            <a:spLocks noGrp="1"/>
          </p:cNvSpPr>
          <p:nvPr>
            <p:ph idx="1"/>
          </p:nvPr>
        </p:nvSpPr>
        <p:spPr/>
        <p:txBody>
          <a:bodyPr/>
          <a:lstStyle/>
          <a:p>
            <a:r>
              <a:rPr lang="en-IN" dirty="0"/>
              <a:t>Copy a file</a:t>
            </a:r>
          </a:p>
          <a:p>
            <a:pPr lvl="1"/>
            <a:r>
              <a:rPr lang="en-IN" dirty="0" err="1"/>
              <a:t>hadoop</a:t>
            </a:r>
            <a:r>
              <a:rPr lang="en-IN" dirty="0"/>
              <a:t> fs -cp /user/root/dir1/testfile.txt /user/root/dir2 </a:t>
            </a:r>
          </a:p>
          <a:p>
            <a:r>
              <a:rPr lang="en-IN" dirty="0"/>
              <a:t>Move a file</a:t>
            </a:r>
          </a:p>
          <a:p>
            <a:pPr lvl="1"/>
            <a:r>
              <a:rPr lang="en-IN" dirty="0" err="1"/>
              <a:t>hadoop</a:t>
            </a:r>
            <a:r>
              <a:rPr lang="en-IN" dirty="0"/>
              <a:t> fs -mv /user/root/dir1/testfile.txt /user/root/dir2</a:t>
            </a:r>
          </a:p>
          <a:p>
            <a:r>
              <a:rPr lang="en-IN" dirty="0"/>
              <a:t>Remove a file</a:t>
            </a:r>
          </a:p>
          <a:p>
            <a:pPr lvl="1"/>
            <a:r>
              <a:rPr lang="en-IN" dirty="0" err="1"/>
              <a:t>hadoop</a:t>
            </a:r>
            <a:r>
              <a:rPr lang="en-IN" dirty="0"/>
              <a:t> fs -rm /user/root/dir2/testfile.txt</a:t>
            </a:r>
          </a:p>
          <a:p>
            <a:r>
              <a:rPr lang="en-IN" dirty="0"/>
              <a:t>Remove a directory</a:t>
            </a:r>
          </a:p>
          <a:p>
            <a:pPr lvl="1"/>
            <a:r>
              <a:rPr lang="en-IN" dirty="0" err="1"/>
              <a:t>hadoop</a:t>
            </a:r>
            <a:r>
              <a:rPr lang="en-IN" dirty="0"/>
              <a:t> fs -rm -r /user/root/dir2 </a:t>
            </a:r>
          </a:p>
          <a:p>
            <a:r>
              <a:rPr lang="en-IN" dirty="0"/>
              <a:t>Display the length of a file</a:t>
            </a:r>
          </a:p>
          <a:p>
            <a:pPr lvl="1"/>
            <a:r>
              <a:rPr lang="en-IN" dirty="0" err="1"/>
              <a:t>hadoop</a:t>
            </a:r>
            <a:r>
              <a:rPr lang="en-IN" dirty="0"/>
              <a:t> fs -du /user/root/dir1/testfile.txt</a:t>
            </a:r>
          </a:p>
        </p:txBody>
      </p:sp>
    </p:spTree>
    <p:extLst>
      <p:ext uri="{BB962C8B-B14F-4D97-AF65-F5344CB8AC3E}">
        <p14:creationId xmlns:p14="http://schemas.microsoft.com/office/powerpoint/2010/main" val="11538333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887F-4CC4-49CC-B15B-DBA7057215AE}"/>
              </a:ext>
            </a:extLst>
          </p:cNvPr>
          <p:cNvSpPr>
            <a:spLocks noGrp="1"/>
          </p:cNvSpPr>
          <p:nvPr>
            <p:ph type="title"/>
          </p:nvPr>
        </p:nvSpPr>
        <p:spPr/>
        <p:txBody>
          <a:bodyPr/>
          <a:lstStyle/>
          <a:p>
            <a:r>
              <a:rPr lang="en-IN" dirty="0"/>
              <a:t>Hadoop file system (fs) commands …</a:t>
            </a:r>
          </a:p>
        </p:txBody>
      </p:sp>
      <p:sp>
        <p:nvSpPr>
          <p:cNvPr id="3" name="Content Placeholder 2">
            <a:extLst>
              <a:ext uri="{FF2B5EF4-FFF2-40B4-BE49-F238E27FC236}">
                <a16:creationId xmlns:a16="http://schemas.microsoft.com/office/drawing/2014/main" id="{0476C089-EC49-4B95-AAB9-89DC343AA688}"/>
              </a:ext>
            </a:extLst>
          </p:cNvPr>
          <p:cNvSpPr>
            <a:spLocks noGrp="1"/>
          </p:cNvSpPr>
          <p:nvPr>
            <p:ph idx="1"/>
          </p:nvPr>
        </p:nvSpPr>
        <p:spPr/>
        <p:txBody>
          <a:bodyPr/>
          <a:lstStyle/>
          <a:p>
            <a:r>
              <a:rPr lang="en-IN" dirty="0"/>
              <a:t>Display details of space in the system</a:t>
            </a:r>
          </a:p>
          <a:p>
            <a:pPr lvl="1"/>
            <a:r>
              <a:rPr lang="en-IN" dirty="0"/>
              <a:t>Entire system: </a:t>
            </a:r>
            <a:r>
              <a:rPr lang="en-IN" dirty="0" err="1"/>
              <a:t>hadoop</a:t>
            </a:r>
            <a:r>
              <a:rPr lang="en-IN" dirty="0"/>
              <a:t> fs -df </a:t>
            </a:r>
          </a:p>
          <a:p>
            <a:pPr lvl="1"/>
            <a:r>
              <a:rPr lang="en-IN" dirty="0"/>
              <a:t>Specific path: </a:t>
            </a:r>
            <a:r>
              <a:rPr lang="en-IN" dirty="0" err="1"/>
              <a:t>hadoop</a:t>
            </a:r>
            <a:r>
              <a:rPr lang="en-IN" dirty="0"/>
              <a:t> fs -df /user/root </a:t>
            </a:r>
          </a:p>
          <a:p>
            <a:pPr lvl="1"/>
            <a:endParaRPr lang="en-IN" dirty="0"/>
          </a:p>
          <a:p>
            <a:pPr lvl="1"/>
            <a:r>
              <a:rPr lang="en-IN" dirty="0"/>
              <a:t>Also see: </a:t>
            </a:r>
            <a:r>
              <a:rPr lang="en-IN" dirty="0">
                <a:hlinkClick r:id="rId2"/>
              </a:rPr>
              <a:t>https://mindmajix.com/hadoop-hdfs-commands-with-examples</a:t>
            </a:r>
            <a:endParaRPr lang="en-IN" dirty="0"/>
          </a:p>
        </p:txBody>
      </p:sp>
    </p:spTree>
    <p:extLst>
      <p:ext uri="{BB962C8B-B14F-4D97-AF65-F5344CB8AC3E}">
        <p14:creationId xmlns:p14="http://schemas.microsoft.com/office/powerpoint/2010/main" val="805029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1BAAD-DC7D-4583-B084-20BE4F9BEFE9}"/>
              </a:ext>
            </a:extLst>
          </p:cNvPr>
          <p:cNvSpPr>
            <a:spLocks noGrp="1"/>
          </p:cNvSpPr>
          <p:nvPr>
            <p:ph type="title"/>
          </p:nvPr>
        </p:nvSpPr>
        <p:spPr/>
        <p:txBody>
          <a:bodyPr/>
          <a:lstStyle/>
          <a:p>
            <a:r>
              <a:rPr lang="en-IN" dirty="0"/>
              <a:t>yarn</a:t>
            </a:r>
          </a:p>
        </p:txBody>
      </p:sp>
      <p:sp>
        <p:nvSpPr>
          <p:cNvPr id="3" name="Content Placeholder 2">
            <a:extLst>
              <a:ext uri="{FF2B5EF4-FFF2-40B4-BE49-F238E27FC236}">
                <a16:creationId xmlns:a16="http://schemas.microsoft.com/office/drawing/2014/main" id="{9FC04403-D3D5-4215-8F60-7CF63CFCEDF0}"/>
              </a:ext>
            </a:extLst>
          </p:cNvPr>
          <p:cNvSpPr>
            <a:spLocks noGrp="1"/>
          </p:cNvSpPr>
          <p:nvPr>
            <p:ph idx="1"/>
          </p:nvPr>
        </p:nvSpPr>
        <p:spPr/>
        <p:txBody>
          <a:bodyPr>
            <a:normAutofit lnSpcReduction="10000"/>
          </a:bodyPr>
          <a:lstStyle/>
          <a:p>
            <a:r>
              <a:rPr lang="en-US" dirty="0"/>
              <a:t>YARN is the resource management framework that enables an enterprise to process data in multiple ways simultaneously for batch processing, interactive analytics, or real-time analytics on shared datasets. </a:t>
            </a:r>
          </a:p>
          <a:p>
            <a:r>
              <a:rPr lang="en-US" dirty="0"/>
              <a:t>While HDFS provides scalable, fault-tolerant, and cost-efficient storage for Big Data, YARN provides resource management to clusters. </a:t>
            </a:r>
          </a:p>
          <a:p>
            <a:r>
              <a:rPr lang="en-US" dirty="0"/>
              <a:t>YARN is like an operating system for Hadoop, which manages the cluster resources (CPU and Memory) efficiently.</a:t>
            </a:r>
          </a:p>
          <a:p>
            <a:r>
              <a:rPr lang="en-US" dirty="0"/>
              <a:t>Applications such as MapReduce, Spark, and others request YARN to allocate resources for their tasks. </a:t>
            </a:r>
          </a:p>
          <a:p>
            <a:r>
              <a:rPr lang="en-US" dirty="0"/>
              <a:t>YARN allocates containers on nodes with the requested amount of RAM and virtual CPU from the total available on that node</a:t>
            </a:r>
            <a:endParaRPr lang="en-IN" dirty="0"/>
          </a:p>
        </p:txBody>
      </p:sp>
    </p:spTree>
    <p:extLst>
      <p:ext uri="{BB962C8B-B14F-4D97-AF65-F5344CB8AC3E}">
        <p14:creationId xmlns:p14="http://schemas.microsoft.com/office/powerpoint/2010/main" val="7003826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E9AA-A983-4DBC-A80B-0B79F812AA41}"/>
              </a:ext>
            </a:extLst>
          </p:cNvPr>
          <p:cNvSpPr>
            <a:spLocks noGrp="1"/>
          </p:cNvSpPr>
          <p:nvPr>
            <p:ph type="title"/>
          </p:nvPr>
        </p:nvSpPr>
        <p:spPr/>
        <p:txBody>
          <a:bodyPr/>
          <a:lstStyle/>
          <a:p>
            <a:r>
              <a:rPr lang="en-IN" dirty="0"/>
              <a:t>yarn</a:t>
            </a:r>
          </a:p>
        </p:txBody>
      </p:sp>
      <p:sp>
        <p:nvSpPr>
          <p:cNvPr id="3" name="Content Placeholder 2">
            <a:extLst>
              <a:ext uri="{FF2B5EF4-FFF2-40B4-BE49-F238E27FC236}">
                <a16:creationId xmlns:a16="http://schemas.microsoft.com/office/drawing/2014/main" id="{17D06E55-842C-4D11-BCFF-34D31EA45438}"/>
              </a:ext>
            </a:extLst>
          </p:cNvPr>
          <p:cNvSpPr>
            <a:spLocks noGrp="1"/>
          </p:cNvSpPr>
          <p:nvPr>
            <p:ph idx="1"/>
          </p:nvPr>
        </p:nvSpPr>
        <p:spPr/>
        <p:txBody>
          <a:bodyPr>
            <a:normAutofit/>
          </a:bodyPr>
          <a:lstStyle/>
          <a:p>
            <a:r>
              <a:rPr lang="en-US" dirty="0"/>
              <a:t>YARN divides the task on resource management and job scheduling/monitoring into separate daemons. </a:t>
            </a:r>
          </a:p>
          <a:p>
            <a:pPr lvl="1"/>
            <a:r>
              <a:rPr lang="en-US" b="1" dirty="0" err="1"/>
              <a:t>ResourceManager</a:t>
            </a:r>
            <a:r>
              <a:rPr lang="en-US" dirty="0"/>
              <a:t> keeps track of the resource availability of the entire cluster and provides resources to applications when requested by </a:t>
            </a:r>
            <a:r>
              <a:rPr lang="en-US" dirty="0" err="1"/>
              <a:t>ApplicationMaster</a:t>
            </a:r>
            <a:r>
              <a:rPr lang="en-US" dirty="0"/>
              <a:t>.</a:t>
            </a:r>
          </a:p>
          <a:p>
            <a:pPr lvl="1"/>
            <a:r>
              <a:rPr lang="en-US" b="1" dirty="0" err="1"/>
              <a:t>ApplicationMaster</a:t>
            </a:r>
            <a:r>
              <a:rPr lang="en-US" dirty="0"/>
              <a:t> negotiates the resources needed by the application to run their tasks. </a:t>
            </a:r>
            <a:r>
              <a:rPr lang="en-US" dirty="0" err="1"/>
              <a:t>ApplicationMaster</a:t>
            </a:r>
            <a:r>
              <a:rPr lang="en-US" dirty="0"/>
              <a:t> also tracks and monitors the progress of the application.</a:t>
            </a:r>
          </a:p>
          <a:p>
            <a:r>
              <a:rPr lang="en-US" dirty="0"/>
              <a:t>The </a:t>
            </a:r>
            <a:r>
              <a:rPr lang="en-US" dirty="0" err="1"/>
              <a:t>ResourceManger</a:t>
            </a:r>
            <a:r>
              <a:rPr lang="en-US" dirty="0"/>
              <a:t> has two components – Scheduler and </a:t>
            </a:r>
            <a:r>
              <a:rPr lang="en-US" dirty="0" err="1"/>
              <a:t>ApplicationManager</a:t>
            </a:r>
            <a:r>
              <a:rPr lang="en-US" dirty="0"/>
              <a:t>.</a:t>
            </a:r>
          </a:p>
          <a:p>
            <a:pPr lvl="1"/>
            <a:r>
              <a:rPr lang="en-US" dirty="0"/>
              <a:t>The </a:t>
            </a:r>
            <a:r>
              <a:rPr lang="en-US" b="1" dirty="0"/>
              <a:t>scheduler</a:t>
            </a:r>
            <a:r>
              <a:rPr lang="en-US" dirty="0"/>
              <a:t> is a pure scheduler i.e. it does not track the status of running application. It only allocates resources to various competing applications. Also, it does not restart the job after failure due to hardware or application failure. The scheduler allocates the resources based on an abstract notion of a container. A container is nothing but a fraction of resources like CPU, memory, disk, network etc.</a:t>
            </a:r>
          </a:p>
          <a:p>
            <a:pPr lvl="1"/>
            <a:r>
              <a:rPr lang="en-US" b="1" dirty="0" err="1"/>
              <a:t>ApplicationManager</a:t>
            </a:r>
            <a:r>
              <a:rPr lang="en-US" dirty="0"/>
              <a:t> accepts submission of jobs by client. Negotiates first container for specific </a:t>
            </a:r>
            <a:r>
              <a:rPr lang="en-US" dirty="0" err="1"/>
              <a:t>ApplicationMaster</a:t>
            </a:r>
            <a:r>
              <a:rPr lang="en-US" dirty="0"/>
              <a:t>, restarts the container after application failure.</a:t>
            </a:r>
          </a:p>
          <a:p>
            <a:pPr lvl="1"/>
            <a:endParaRPr lang="en-US" dirty="0"/>
          </a:p>
          <a:p>
            <a:pPr lvl="1"/>
            <a:endParaRPr lang="en-US" dirty="0"/>
          </a:p>
        </p:txBody>
      </p:sp>
    </p:spTree>
    <p:extLst>
      <p:ext uri="{BB962C8B-B14F-4D97-AF65-F5344CB8AC3E}">
        <p14:creationId xmlns:p14="http://schemas.microsoft.com/office/powerpoint/2010/main" val="487524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8C59-FFA1-4D7F-9FE5-31D889E544BD}"/>
              </a:ext>
            </a:extLst>
          </p:cNvPr>
          <p:cNvSpPr>
            <a:spLocks noGrp="1"/>
          </p:cNvSpPr>
          <p:nvPr>
            <p:ph type="title"/>
          </p:nvPr>
        </p:nvSpPr>
        <p:spPr/>
        <p:txBody>
          <a:bodyPr/>
          <a:lstStyle/>
          <a:p>
            <a:r>
              <a:rPr lang="en-IN" dirty="0" err="1"/>
              <a:t>Mapreduce</a:t>
            </a:r>
            <a:r>
              <a:rPr lang="en-IN" dirty="0"/>
              <a:t> programming</a:t>
            </a:r>
          </a:p>
        </p:txBody>
      </p:sp>
      <p:sp>
        <p:nvSpPr>
          <p:cNvPr id="3" name="Content Placeholder 2">
            <a:extLst>
              <a:ext uri="{FF2B5EF4-FFF2-40B4-BE49-F238E27FC236}">
                <a16:creationId xmlns:a16="http://schemas.microsoft.com/office/drawing/2014/main" id="{DC1F6943-0E86-41A7-9DB0-C7463DDD8C9F}"/>
              </a:ext>
            </a:extLst>
          </p:cNvPr>
          <p:cNvSpPr>
            <a:spLocks noGrp="1"/>
          </p:cNvSpPr>
          <p:nvPr>
            <p:ph idx="1"/>
          </p:nvPr>
        </p:nvSpPr>
        <p:spPr/>
        <p:txBody>
          <a:bodyPr>
            <a:normAutofit/>
          </a:bodyPr>
          <a:lstStyle/>
          <a:p>
            <a:r>
              <a:rPr lang="en-US" dirty="0"/>
              <a:t>The </a:t>
            </a:r>
            <a:r>
              <a:rPr lang="en-US" i="1" dirty="0"/>
              <a:t>map </a:t>
            </a:r>
            <a:r>
              <a:rPr lang="en-US" dirty="0"/>
              <a:t>function has been a part of many functional programming languages for years, first gaining popularity with an artificial intelligence language called LISP. </a:t>
            </a:r>
          </a:p>
          <a:p>
            <a:r>
              <a:rPr lang="en-US" dirty="0"/>
              <a:t>Good software developers understand the value of reuse, so map has been reinvigorated as a core technology for processing lists of data elements (keys and values). </a:t>
            </a:r>
          </a:p>
          <a:p>
            <a:r>
              <a:rPr lang="en-IN" dirty="0"/>
              <a:t>It applies a function </a:t>
            </a:r>
            <a:r>
              <a:rPr lang="en-US" dirty="0"/>
              <a:t>to each element (defined as a key-value pair) of a list and produces a new </a:t>
            </a:r>
            <a:r>
              <a:rPr lang="en-IN" dirty="0"/>
              <a:t>list.</a:t>
            </a:r>
          </a:p>
          <a:p>
            <a:r>
              <a:rPr lang="en-IN" dirty="0"/>
              <a:t>Reduce summarizes the results</a:t>
            </a:r>
          </a:p>
          <a:p>
            <a:endParaRPr lang="en-US" dirty="0"/>
          </a:p>
        </p:txBody>
      </p:sp>
    </p:spTree>
    <p:extLst>
      <p:ext uri="{BB962C8B-B14F-4D97-AF65-F5344CB8AC3E}">
        <p14:creationId xmlns:p14="http://schemas.microsoft.com/office/powerpoint/2010/main" val="287471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85DF-06BF-4F46-AEAA-3C128B9D9D28}"/>
              </a:ext>
            </a:extLst>
          </p:cNvPr>
          <p:cNvSpPr>
            <a:spLocks noGrp="1"/>
          </p:cNvSpPr>
          <p:nvPr>
            <p:ph type="title"/>
          </p:nvPr>
        </p:nvSpPr>
        <p:spPr/>
        <p:txBody>
          <a:bodyPr/>
          <a:lstStyle/>
          <a:p>
            <a:r>
              <a:rPr lang="en-IN" dirty="0" err="1"/>
              <a:t>mapreduce</a:t>
            </a:r>
            <a:r>
              <a:rPr lang="en-IN" dirty="0"/>
              <a:t> example</a:t>
            </a:r>
          </a:p>
        </p:txBody>
      </p:sp>
      <p:sp>
        <p:nvSpPr>
          <p:cNvPr id="3" name="Content Placeholder 2">
            <a:extLst>
              <a:ext uri="{FF2B5EF4-FFF2-40B4-BE49-F238E27FC236}">
                <a16:creationId xmlns:a16="http://schemas.microsoft.com/office/drawing/2014/main" id="{BA6A52B2-84D7-4412-993D-536A0D25067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338D5F3-C8B4-4E6E-8913-9753F3DF7A6E}"/>
              </a:ext>
            </a:extLst>
          </p:cNvPr>
          <p:cNvPicPr>
            <a:picLocks noChangeAspect="1"/>
          </p:cNvPicPr>
          <p:nvPr/>
        </p:nvPicPr>
        <p:blipFill>
          <a:blip r:embed="rId2"/>
          <a:stretch>
            <a:fillRect/>
          </a:stretch>
        </p:blipFill>
        <p:spPr>
          <a:xfrm>
            <a:off x="1104077" y="1912554"/>
            <a:ext cx="9640123" cy="3656178"/>
          </a:xfrm>
          <a:prstGeom prst="rect">
            <a:avLst/>
          </a:prstGeom>
        </p:spPr>
      </p:pic>
    </p:spTree>
    <p:extLst>
      <p:ext uri="{BB962C8B-B14F-4D97-AF65-F5344CB8AC3E}">
        <p14:creationId xmlns:p14="http://schemas.microsoft.com/office/powerpoint/2010/main" val="529812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6ACB-7924-4679-B644-BCD19F394247}"/>
              </a:ext>
            </a:extLst>
          </p:cNvPr>
          <p:cNvSpPr>
            <a:spLocks noGrp="1"/>
          </p:cNvSpPr>
          <p:nvPr>
            <p:ph type="title"/>
          </p:nvPr>
        </p:nvSpPr>
        <p:spPr/>
        <p:txBody>
          <a:bodyPr/>
          <a:lstStyle/>
          <a:p>
            <a:r>
              <a:rPr lang="en-IN" dirty="0"/>
              <a:t>Another </a:t>
            </a:r>
            <a:r>
              <a:rPr lang="en-IN" dirty="0" err="1"/>
              <a:t>Mapreduce</a:t>
            </a:r>
            <a:r>
              <a:rPr lang="en-IN" dirty="0"/>
              <a:t> example</a:t>
            </a:r>
          </a:p>
        </p:txBody>
      </p:sp>
      <p:sp>
        <p:nvSpPr>
          <p:cNvPr id="3" name="Content Placeholder 2">
            <a:extLst>
              <a:ext uri="{FF2B5EF4-FFF2-40B4-BE49-F238E27FC236}">
                <a16:creationId xmlns:a16="http://schemas.microsoft.com/office/drawing/2014/main" id="{8128E7D9-CA18-4979-BD5C-1BA08743AC8E}"/>
              </a:ext>
            </a:extLst>
          </p:cNvPr>
          <p:cNvSpPr>
            <a:spLocks noGrp="1"/>
          </p:cNvSpPr>
          <p:nvPr>
            <p:ph idx="1"/>
          </p:nvPr>
        </p:nvSpPr>
        <p:spPr/>
        <p:txBody>
          <a:bodyPr/>
          <a:lstStyle/>
          <a:p>
            <a:endParaRPr lang="en-IN"/>
          </a:p>
        </p:txBody>
      </p:sp>
      <p:pic>
        <p:nvPicPr>
          <p:cNvPr id="1028" name="Picture 4">
            <a:extLst>
              <a:ext uri="{FF2B5EF4-FFF2-40B4-BE49-F238E27FC236}">
                <a16:creationId xmlns:a16="http://schemas.microsoft.com/office/drawing/2014/main" id="{6CC8C5CE-D9E5-4A65-9AC4-6AE1ED84D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771" y="1939162"/>
            <a:ext cx="7502785" cy="491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2232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61813-5BC7-4A1A-9BDC-52FAA940BD86}"/>
              </a:ext>
            </a:extLst>
          </p:cNvPr>
          <p:cNvSpPr>
            <a:spLocks noGrp="1"/>
          </p:cNvSpPr>
          <p:nvPr>
            <p:ph type="title"/>
          </p:nvPr>
        </p:nvSpPr>
        <p:spPr/>
        <p:txBody>
          <a:bodyPr/>
          <a:lstStyle/>
          <a:p>
            <a:r>
              <a:rPr lang="en-IN" dirty="0"/>
              <a:t>Hands-on</a:t>
            </a:r>
          </a:p>
        </p:txBody>
      </p:sp>
      <p:sp>
        <p:nvSpPr>
          <p:cNvPr id="5" name="Text Placeholder 4">
            <a:extLst>
              <a:ext uri="{FF2B5EF4-FFF2-40B4-BE49-F238E27FC236}">
                <a16:creationId xmlns:a16="http://schemas.microsoft.com/office/drawing/2014/main" id="{FD3B65DA-F4EE-456C-8BC7-C978B67D4EF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74375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9A2CD-5A51-4CA9-9165-0A7F0C659C30}"/>
              </a:ext>
            </a:extLst>
          </p:cNvPr>
          <p:cNvSpPr>
            <a:spLocks noGrp="1"/>
          </p:cNvSpPr>
          <p:nvPr>
            <p:ph type="title"/>
          </p:nvPr>
        </p:nvSpPr>
        <p:spPr/>
        <p:txBody>
          <a:bodyPr/>
          <a:lstStyle/>
          <a:p>
            <a:r>
              <a:rPr lang="en-US" dirty="0"/>
              <a:t>Problems and solutions</a:t>
            </a:r>
            <a:endParaRPr lang="en-IN" dirty="0"/>
          </a:p>
        </p:txBody>
      </p:sp>
      <p:sp>
        <p:nvSpPr>
          <p:cNvPr id="3" name="Content Placeholder 2">
            <a:extLst>
              <a:ext uri="{FF2B5EF4-FFF2-40B4-BE49-F238E27FC236}">
                <a16:creationId xmlns:a16="http://schemas.microsoft.com/office/drawing/2014/main" id="{C4F8ECE4-BC6C-496B-9B8E-95B1095DAA23}"/>
              </a:ext>
            </a:extLst>
          </p:cNvPr>
          <p:cNvSpPr>
            <a:spLocks noGrp="1"/>
          </p:cNvSpPr>
          <p:nvPr>
            <p:ph idx="1"/>
          </p:nvPr>
        </p:nvSpPr>
        <p:spPr/>
        <p:txBody>
          <a:bodyPr>
            <a:normAutofit/>
          </a:bodyPr>
          <a:lstStyle/>
          <a:p>
            <a:r>
              <a:rPr lang="en-US" dirty="0"/>
              <a:t>Hardware failure</a:t>
            </a:r>
          </a:p>
          <a:p>
            <a:pPr lvl="1"/>
            <a:r>
              <a:rPr lang="en-US" dirty="0"/>
              <a:t>As soon as you start using many pieces of hardware, the chance that one will fail is fairly high. </a:t>
            </a:r>
          </a:p>
          <a:p>
            <a:pPr lvl="1"/>
            <a:r>
              <a:rPr lang="en-US" dirty="0"/>
              <a:t>A common way of avoiding data loss is through replication: redundant copies of the data are kept by the system so that in the event of failure, there is another copy available. </a:t>
            </a:r>
          </a:p>
          <a:p>
            <a:pPr lvl="1"/>
            <a:r>
              <a:rPr lang="en-US" dirty="0"/>
              <a:t>This is how RAID works, for instance, although Hadoop’s filesystem, the </a:t>
            </a:r>
            <a:r>
              <a:rPr lang="en-US" b="1" dirty="0"/>
              <a:t>Hadoop Distributed Filesystem (HDFS)</a:t>
            </a:r>
            <a:r>
              <a:rPr lang="en-US" dirty="0"/>
              <a:t>, takes a slightly different approach.</a:t>
            </a:r>
          </a:p>
          <a:p>
            <a:r>
              <a:rPr lang="en-US" dirty="0"/>
              <a:t>Data processing</a:t>
            </a:r>
          </a:p>
          <a:p>
            <a:pPr lvl="1"/>
            <a:r>
              <a:rPr lang="en-US" dirty="0"/>
              <a:t>Most analysis tasks need to be able to combine the data in some way, and data read from one disk may need to be combined with data from any of the other 99 disks. </a:t>
            </a:r>
          </a:p>
          <a:p>
            <a:pPr lvl="1"/>
            <a:r>
              <a:rPr lang="en-US" dirty="0"/>
              <a:t>Various distributed systems allow data to be combined from multiple sources, but doing this correctly is very challenging. </a:t>
            </a:r>
          </a:p>
          <a:p>
            <a:pPr lvl="1"/>
            <a:r>
              <a:rPr lang="en-US" b="1" dirty="0"/>
              <a:t>MapReduce </a:t>
            </a:r>
            <a:r>
              <a:rPr lang="en-US" dirty="0"/>
              <a:t>provides a programming model that abstracts the problem from disk reads and writes, transforming it into a computation over sets of keys and values.</a:t>
            </a:r>
            <a:endParaRPr lang="en-IN" dirty="0"/>
          </a:p>
        </p:txBody>
      </p:sp>
    </p:spTree>
    <p:extLst>
      <p:ext uri="{BB962C8B-B14F-4D97-AF65-F5344CB8AC3E}">
        <p14:creationId xmlns:p14="http://schemas.microsoft.com/office/powerpoint/2010/main" val="6442700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6DFE-DAF8-4682-81EE-47A0FF62D536}"/>
              </a:ext>
            </a:extLst>
          </p:cNvPr>
          <p:cNvSpPr>
            <a:spLocks noGrp="1"/>
          </p:cNvSpPr>
          <p:nvPr>
            <p:ph type="title"/>
          </p:nvPr>
        </p:nvSpPr>
        <p:spPr/>
        <p:txBody>
          <a:bodyPr/>
          <a:lstStyle/>
          <a:p>
            <a:r>
              <a:rPr lang="en-IN" dirty="0"/>
              <a:t>Java and Hadoop </a:t>
            </a:r>
            <a:r>
              <a:rPr lang="en-IN" dirty="0" err="1"/>
              <a:t>mapreduce</a:t>
            </a:r>
            <a:endParaRPr lang="en-IN" dirty="0"/>
          </a:p>
        </p:txBody>
      </p:sp>
      <p:sp>
        <p:nvSpPr>
          <p:cNvPr id="3" name="Text Placeholder 2">
            <a:extLst>
              <a:ext uri="{FF2B5EF4-FFF2-40B4-BE49-F238E27FC236}">
                <a16:creationId xmlns:a16="http://schemas.microsoft.com/office/drawing/2014/main" id="{7C900CF8-87F1-4BC6-A59A-C6D21128594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374128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919841-E1E3-4998-8999-E6589AC7107E}"/>
              </a:ext>
            </a:extLst>
          </p:cNvPr>
          <p:cNvSpPr>
            <a:spLocks noGrp="1"/>
          </p:cNvSpPr>
          <p:nvPr>
            <p:ph type="title"/>
          </p:nvPr>
        </p:nvSpPr>
        <p:spPr/>
        <p:txBody>
          <a:bodyPr/>
          <a:lstStyle/>
          <a:p>
            <a:r>
              <a:rPr lang="en-IN" dirty="0" err="1"/>
              <a:t>Mapreduce</a:t>
            </a:r>
            <a:r>
              <a:rPr lang="en-IN" dirty="0"/>
              <a:t> use cases</a:t>
            </a:r>
          </a:p>
        </p:txBody>
      </p:sp>
      <p:sp>
        <p:nvSpPr>
          <p:cNvPr id="5" name="Content Placeholder 4">
            <a:extLst>
              <a:ext uri="{FF2B5EF4-FFF2-40B4-BE49-F238E27FC236}">
                <a16:creationId xmlns:a16="http://schemas.microsoft.com/office/drawing/2014/main" id="{05A83E0D-044D-4802-847D-ACE7C84D78EA}"/>
              </a:ext>
            </a:extLst>
          </p:cNvPr>
          <p:cNvSpPr>
            <a:spLocks noGrp="1"/>
          </p:cNvSpPr>
          <p:nvPr>
            <p:ph idx="1"/>
          </p:nvPr>
        </p:nvSpPr>
        <p:spPr/>
        <p:txBody>
          <a:bodyPr/>
          <a:lstStyle/>
          <a:p>
            <a:r>
              <a:rPr lang="en-IN" dirty="0">
                <a:hlinkClick r:id="rId2"/>
              </a:rPr>
              <a:t>https://highlyscalable.wordpress.com/2012/02/01/mapreduce-patterns/</a:t>
            </a:r>
            <a:endParaRPr lang="en-IN" dirty="0"/>
          </a:p>
          <a:p>
            <a:endParaRPr lang="en-IN" dirty="0"/>
          </a:p>
          <a:p>
            <a:r>
              <a:rPr lang="en-IN" dirty="0"/>
              <a:t>(Also stored in d:\lectures\sicsr\big data analytics folder)</a:t>
            </a:r>
          </a:p>
        </p:txBody>
      </p:sp>
    </p:spTree>
    <p:extLst>
      <p:ext uri="{BB962C8B-B14F-4D97-AF65-F5344CB8AC3E}">
        <p14:creationId xmlns:p14="http://schemas.microsoft.com/office/powerpoint/2010/main" val="2873665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4E5F-577F-4F92-8FAC-C8EAE35DF3F0}"/>
              </a:ext>
            </a:extLst>
          </p:cNvPr>
          <p:cNvSpPr>
            <a:spLocks noGrp="1"/>
          </p:cNvSpPr>
          <p:nvPr>
            <p:ph type="title"/>
          </p:nvPr>
        </p:nvSpPr>
        <p:spPr/>
        <p:txBody>
          <a:bodyPr/>
          <a:lstStyle/>
          <a:p>
            <a:r>
              <a:rPr lang="en-IN" dirty="0"/>
              <a:t>When </a:t>
            </a:r>
            <a:r>
              <a:rPr lang="en-IN" i="1" dirty="0"/>
              <a:t>not </a:t>
            </a:r>
            <a:r>
              <a:rPr lang="en-IN" dirty="0"/>
              <a:t>to use </a:t>
            </a:r>
            <a:r>
              <a:rPr lang="en-IN" dirty="0" err="1"/>
              <a:t>hadoop</a:t>
            </a:r>
            <a:endParaRPr lang="en-IN" dirty="0"/>
          </a:p>
        </p:txBody>
      </p:sp>
      <p:sp>
        <p:nvSpPr>
          <p:cNvPr id="3" name="Content Placeholder 2">
            <a:extLst>
              <a:ext uri="{FF2B5EF4-FFF2-40B4-BE49-F238E27FC236}">
                <a16:creationId xmlns:a16="http://schemas.microsoft.com/office/drawing/2014/main" id="{4768E9AE-71FB-478F-B713-5E725939C8B6}"/>
              </a:ext>
            </a:extLst>
          </p:cNvPr>
          <p:cNvSpPr>
            <a:spLocks noGrp="1"/>
          </p:cNvSpPr>
          <p:nvPr>
            <p:ph idx="1"/>
          </p:nvPr>
        </p:nvSpPr>
        <p:spPr/>
        <p:txBody>
          <a:bodyPr/>
          <a:lstStyle/>
          <a:p>
            <a:r>
              <a:rPr lang="en-US" dirty="0"/>
              <a:t>Hadoop is probably not the ideal solution if you need really fast access to data.</a:t>
            </a:r>
          </a:p>
          <a:p>
            <a:r>
              <a:rPr lang="en-US" dirty="0"/>
              <a:t>Your Queries Are Complex and Require Extensive Optimization.</a:t>
            </a:r>
          </a:p>
          <a:p>
            <a:r>
              <a:rPr lang="en-US" dirty="0"/>
              <a:t>You Require Random, Interactive Access to Data.</a:t>
            </a:r>
          </a:p>
          <a:p>
            <a:r>
              <a:rPr lang="en-US" dirty="0"/>
              <a:t>You Want to Store Sensitive Data</a:t>
            </a:r>
          </a:p>
          <a:p>
            <a:r>
              <a:rPr lang="en-US" dirty="0"/>
              <a:t>You Want to Replace Your Data Warehouse</a:t>
            </a:r>
          </a:p>
          <a:p>
            <a:endParaRPr lang="en-US" dirty="0"/>
          </a:p>
          <a:p>
            <a:endParaRPr lang="en-US" dirty="0"/>
          </a:p>
          <a:p>
            <a:endParaRPr lang="en-US" dirty="0"/>
          </a:p>
        </p:txBody>
      </p:sp>
    </p:spTree>
    <p:extLst>
      <p:ext uri="{BB962C8B-B14F-4D97-AF65-F5344CB8AC3E}">
        <p14:creationId xmlns:p14="http://schemas.microsoft.com/office/powerpoint/2010/main" val="3840829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30C855-2430-48FE-A4F2-5B6F0B687470}"/>
              </a:ext>
            </a:extLst>
          </p:cNvPr>
          <p:cNvSpPr>
            <a:spLocks noGrp="1"/>
          </p:cNvSpPr>
          <p:nvPr>
            <p:ph type="title"/>
          </p:nvPr>
        </p:nvSpPr>
        <p:spPr/>
        <p:txBody>
          <a:bodyPr/>
          <a:lstStyle/>
          <a:p>
            <a:r>
              <a:rPr lang="en-IN" dirty="0"/>
              <a:t>Code examples (d:\code\Hadoop)</a:t>
            </a:r>
          </a:p>
        </p:txBody>
      </p:sp>
      <p:sp>
        <p:nvSpPr>
          <p:cNvPr id="5" name="Content Placeholder 4">
            <a:extLst>
              <a:ext uri="{FF2B5EF4-FFF2-40B4-BE49-F238E27FC236}">
                <a16:creationId xmlns:a16="http://schemas.microsoft.com/office/drawing/2014/main" id="{C361103F-373B-4843-9316-6525FDD33CB9}"/>
              </a:ext>
            </a:extLst>
          </p:cNvPr>
          <p:cNvSpPr>
            <a:spLocks noGrp="1"/>
          </p:cNvSpPr>
          <p:nvPr>
            <p:ph idx="1"/>
          </p:nvPr>
        </p:nvSpPr>
        <p:spPr/>
        <p:txBody>
          <a:bodyPr>
            <a:normAutofit fontScale="92500" lnSpcReduction="10000"/>
          </a:bodyPr>
          <a:lstStyle/>
          <a:p>
            <a:r>
              <a:rPr lang="en-IN" dirty="0"/>
              <a:t>Python</a:t>
            </a:r>
          </a:p>
          <a:p>
            <a:pPr lvl="1"/>
            <a:r>
              <a:rPr lang="en-IN" dirty="0" err="1"/>
              <a:t>pythonMR</a:t>
            </a:r>
            <a:endParaRPr lang="en-IN" dirty="0"/>
          </a:p>
          <a:p>
            <a:pPr lvl="1"/>
            <a:r>
              <a:rPr lang="en-IN" dirty="0" err="1"/>
              <a:t>pythonAge</a:t>
            </a:r>
            <a:endParaRPr lang="en-IN" dirty="0"/>
          </a:p>
          <a:p>
            <a:pPr lvl="1"/>
            <a:r>
              <a:rPr lang="en-IN" dirty="0" err="1"/>
              <a:t>pythonBal</a:t>
            </a:r>
            <a:endParaRPr lang="en-IN" dirty="0"/>
          </a:p>
          <a:p>
            <a:pPr lvl="1"/>
            <a:r>
              <a:rPr lang="en-IN" dirty="0"/>
              <a:t>Python country example</a:t>
            </a:r>
          </a:p>
          <a:p>
            <a:pPr lvl="1"/>
            <a:r>
              <a:rPr lang="en-IN" dirty="0"/>
              <a:t>Python</a:t>
            </a:r>
          </a:p>
          <a:p>
            <a:pPr lvl="1"/>
            <a:r>
              <a:rPr lang="en-IN" dirty="0" err="1"/>
              <a:t>pythonStudentMaxMarks</a:t>
            </a:r>
            <a:endParaRPr lang="en-IN" dirty="0"/>
          </a:p>
          <a:p>
            <a:pPr lvl="1"/>
            <a:r>
              <a:rPr lang="en-IN" dirty="0" err="1"/>
              <a:t>pythonCreditCard</a:t>
            </a:r>
            <a:endParaRPr lang="en-IN" dirty="0"/>
          </a:p>
          <a:p>
            <a:pPr lvl="1"/>
            <a:r>
              <a:rPr lang="en-IN"/>
              <a:t>pythonGenome</a:t>
            </a:r>
            <a:endParaRPr lang="en-IN" dirty="0"/>
          </a:p>
          <a:p>
            <a:r>
              <a:rPr lang="en-IN" dirty="0"/>
              <a:t>Java</a:t>
            </a:r>
          </a:p>
          <a:p>
            <a:pPr lvl="1"/>
            <a:r>
              <a:rPr lang="en-IN" dirty="0" err="1"/>
              <a:t>Jcount</a:t>
            </a:r>
            <a:endParaRPr lang="en-IN" dirty="0"/>
          </a:p>
          <a:p>
            <a:pPr lvl="1"/>
            <a:r>
              <a:rPr lang="en-IN" dirty="0"/>
              <a:t>Sales</a:t>
            </a:r>
          </a:p>
          <a:p>
            <a:pPr lvl="1"/>
            <a:r>
              <a:rPr lang="en-IN" dirty="0"/>
              <a:t>ProcessUnits.java</a:t>
            </a:r>
          </a:p>
        </p:txBody>
      </p:sp>
    </p:spTree>
    <p:extLst>
      <p:ext uri="{BB962C8B-B14F-4D97-AF65-F5344CB8AC3E}">
        <p14:creationId xmlns:p14="http://schemas.microsoft.com/office/powerpoint/2010/main" val="8382106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0B5F-0696-40D4-BBF3-82C2BB03D4A0}"/>
              </a:ext>
            </a:extLst>
          </p:cNvPr>
          <p:cNvSpPr>
            <a:spLocks noGrp="1"/>
          </p:cNvSpPr>
          <p:nvPr>
            <p:ph type="title"/>
          </p:nvPr>
        </p:nvSpPr>
        <p:spPr/>
        <p:txBody>
          <a:bodyPr/>
          <a:lstStyle/>
          <a:p>
            <a:r>
              <a:rPr lang="en-US" dirty="0"/>
              <a:t>Hadoop-java explanation</a:t>
            </a:r>
            <a:endParaRPr lang="en-IN" dirty="0"/>
          </a:p>
        </p:txBody>
      </p:sp>
      <p:sp>
        <p:nvSpPr>
          <p:cNvPr id="3" name="Content Placeholder 2">
            <a:extLst>
              <a:ext uri="{FF2B5EF4-FFF2-40B4-BE49-F238E27FC236}">
                <a16:creationId xmlns:a16="http://schemas.microsoft.com/office/drawing/2014/main" id="{D6160C7C-E207-4BB9-BD3C-94707B951621}"/>
              </a:ext>
            </a:extLst>
          </p:cNvPr>
          <p:cNvSpPr>
            <a:spLocks noGrp="1"/>
          </p:cNvSpPr>
          <p:nvPr>
            <p:ph idx="1"/>
          </p:nvPr>
        </p:nvSpPr>
        <p:spPr/>
        <p:txBody>
          <a:bodyPr/>
          <a:lstStyle/>
          <a:p>
            <a:r>
              <a:rPr lang="en-IN" dirty="0">
                <a:hlinkClick r:id="rId2"/>
              </a:rPr>
              <a:t>https://dzone.com/articles/introduction-to-hadoop-mapnbspreduce</a:t>
            </a:r>
            <a:endParaRPr lang="en-IN" dirty="0"/>
          </a:p>
          <a:p>
            <a:r>
              <a:rPr lang="en-IN" dirty="0"/>
              <a:t>https://www.edureka.co/blog/mapreduce-tutorial/</a:t>
            </a:r>
          </a:p>
          <a:p>
            <a:r>
              <a:rPr lang="en-IN" dirty="0"/>
              <a:t>https://www.guru99.com/create-your-first-hadoop-program.html</a:t>
            </a:r>
          </a:p>
        </p:txBody>
      </p:sp>
    </p:spTree>
    <p:extLst>
      <p:ext uri="{BB962C8B-B14F-4D97-AF65-F5344CB8AC3E}">
        <p14:creationId xmlns:p14="http://schemas.microsoft.com/office/powerpoint/2010/main" val="1968568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75A059-DE93-4143-B51E-63A105948F32}"/>
              </a:ext>
            </a:extLst>
          </p:cNvPr>
          <p:cNvSpPr>
            <a:spLocks noGrp="1"/>
          </p:cNvSpPr>
          <p:nvPr>
            <p:ph type="title"/>
          </p:nvPr>
        </p:nvSpPr>
        <p:spPr/>
        <p:txBody>
          <a:bodyPr/>
          <a:lstStyle/>
          <a:p>
            <a:r>
              <a:rPr lang="en-IN" dirty="0"/>
              <a:t>Wordcount example</a:t>
            </a:r>
          </a:p>
        </p:txBody>
      </p:sp>
      <p:sp>
        <p:nvSpPr>
          <p:cNvPr id="5" name="Content Placeholder 4">
            <a:extLst>
              <a:ext uri="{FF2B5EF4-FFF2-40B4-BE49-F238E27FC236}">
                <a16:creationId xmlns:a16="http://schemas.microsoft.com/office/drawing/2014/main" id="{FDAB8440-EEC3-44D5-943E-5F25EB99DED2}"/>
              </a:ext>
            </a:extLst>
          </p:cNvPr>
          <p:cNvSpPr>
            <a:spLocks noGrp="1"/>
          </p:cNvSpPr>
          <p:nvPr>
            <p:ph idx="1"/>
          </p:nvPr>
        </p:nvSpPr>
        <p:spPr/>
        <p:txBody>
          <a:bodyPr>
            <a:normAutofit lnSpcReduction="10000"/>
          </a:bodyPr>
          <a:lstStyle/>
          <a:p>
            <a:r>
              <a:rPr lang="en-IN" dirty="0"/>
              <a:t>Refer to d:\code\hadoop\JavaBookEx\chapter_1</a:t>
            </a:r>
          </a:p>
          <a:p>
            <a:endParaRPr lang="en-IN" dirty="0"/>
          </a:p>
          <a:p>
            <a:r>
              <a:rPr lang="en-IN" dirty="0"/>
              <a:t>Code WordCount.java</a:t>
            </a:r>
          </a:p>
          <a:p>
            <a:r>
              <a:rPr lang="en-IN" dirty="0"/>
              <a:t>Create input.txt</a:t>
            </a:r>
          </a:p>
          <a:p>
            <a:r>
              <a:rPr lang="en-IN"/>
              <a:t>Set HADOOP_CLASSPATH to D:\Java\Jdk1.8.0_231\lib\tools.jar</a:t>
            </a:r>
            <a:endParaRPr lang="en-IN" dirty="0"/>
          </a:p>
          <a:p>
            <a:endParaRPr lang="en-IN" dirty="0"/>
          </a:p>
          <a:p>
            <a:r>
              <a:rPr lang="en-IN" dirty="0"/>
              <a:t>Refer to “Running the example.txt” file to execute</a:t>
            </a:r>
          </a:p>
          <a:p>
            <a:r>
              <a:rPr lang="en-IN" dirty="0"/>
              <a:t>Explanation: Next slide</a:t>
            </a:r>
            <a:br>
              <a:rPr lang="en-IN" dirty="0"/>
            </a:br>
            <a:endParaRPr lang="en-IN" dirty="0"/>
          </a:p>
        </p:txBody>
      </p:sp>
    </p:spTree>
    <p:extLst>
      <p:ext uri="{BB962C8B-B14F-4D97-AF65-F5344CB8AC3E}">
        <p14:creationId xmlns:p14="http://schemas.microsoft.com/office/powerpoint/2010/main" val="40550397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8709-5E20-4518-86D4-B22753103322}"/>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AA083A2F-3BF9-4B22-ADEA-5D5248295F68}"/>
              </a:ext>
            </a:extLst>
          </p:cNvPr>
          <p:cNvSpPr>
            <a:spLocks noGrp="1"/>
          </p:cNvSpPr>
          <p:nvPr>
            <p:ph idx="1"/>
          </p:nvPr>
        </p:nvSpPr>
        <p:spPr/>
        <p:txBody>
          <a:bodyPr>
            <a:normAutofit fontScale="92500"/>
          </a:bodyPr>
          <a:lstStyle/>
          <a:p>
            <a:r>
              <a:rPr lang="en-US" dirty="0"/>
              <a:t>The </a:t>
            </a:r>
            <a:r>
              <a:rPr lang="en-US" dirty="0" err="1"/>
              <a:t>WordCount</a:t>
            </a:r>
            <a:r>
              <a:rPr lang="en-US" dirty="0"/>
              <a:t> sample uses MapReduce to count the number of word occurrences within a set of input documents. </a:t>
            </a:r>
          </a:p>
          <a:p>
            <a:r>
              <a:rPr lang="en-US" dirty="0"/>
              <a:t>The code has three parts—Mapper, Reducer, and the main program.</a:t>
            </a:r>
          </a:p>
          <a:p>
            <a:r>
              <a:rPr lang="en-US" dirty="0"/>
              <a:t>The Mapper extends from the </a:t>
            </a:r>
            <a:r>
              <a:rPr lang="en-US" dirty="0" err="1"/>
              <a:t>org.apache.hadoop.mapreduce.Mapper</a:t>
            </a:r>
            <a:r>
              <a:rPr lang="en-US" dirty="0"/>
              <a:t> interface.</a:t>
            </a:r>
          </a:p>
          <a:p>
            <a:pPr lvl="1"/>
            <a:r>
              <a:rPr lang="en-US" dirty="0"/>
              <a:t>Hadoop </a:t>
            </a:r>
            <a:r>
              <a:rPr lang="en-US" dirty="0" err="1"/>
              <a:t>InputFormat</a:t>
            </a:r>
            <a:r>
              <a:rPr lang="en-US" dirty="0"/>
              <a:t> provides each line in the input files as an input key-value pair to the map function. </a:t>
            </a:r>
          </a:p>
          <a:p>
            <a:pPr lvl="1"/>
            <a:r>
              <a:rPr lang="en-US" dirty="0"/>
              <a:t>The map function breaks each line into substrings using whitespace characters such as the separator, and for each token (word) emits (word,1) as the </a:t>
            </a:r>
            <a:r>
              <a:rPr lang="en-IN" dirty="0"/>
              <a:t>output.</a:t>
            </a:r>
          </a:p>
          <a:p>
            <a:r>
              <a:rPr lang="en-US" dirty="0"/>
              <a:t>Each reduce function invocation receives a key and all the values of that key as the input. </a:t>
            </a:r>
          </a:p>
          <a:p>
            <a:pPr lvl="1"/>
            <a:r>
              <a:rPr lang="en-US" dirty="0"/>
              <a:t>The reduce function outputs the key and the number of occurrences of the key </a:t>
            </a:r>
            <a:r>
              <a:rPr lang="en-IN" dirty="0"/>
              <a:t>as the output.</a:t>
            </a:r>
          </a:p>
          <a:p>
            <a:r>
              <a:rPr lang="en-US" dirty="0"/>
              <a:t>The main driver program configures the MapReduce job and submits it to the Hadoop </a:t>
            </a:r>
            <a:r>
              <a:rPr lang="en-IN" dirty="0"/>
              <a:t>YARN cluster.</a:t>
            </a:r>
          </a:p>
        </p:txBody>
      </p:sp>
    </p:spTree>
    <p:extLst>
      <p:ext uri="{BB962C8B-B14F-4D97-AF65-F5344CB8AC3E}">
        <p14:creationId xmlns:p14="http://schemas.microsoft.com/office/powerpoint/2010/main" val="3697552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07036-3A31-40AC-81FF-5BEA950DE380}"/>
              </a:ext>
            </a:extLst>
          </p:cNvPr>
          <p:cNvSpPr>
            <a:spLocks noGrp="1"/>
          </p:cNvSpPr>
          <p:nvPr>
            <p:ph type="title"/>
          </p:nvPr>
        </p:nvSpPr>
        <p:spPr/>
        <p:txBody>
          <a:bodyPr/>
          <a:lstStyle/>
          <a:p>
            <a:r>
              <a:rPr lang="en-IN" dirty="0"/>
              <a:t>Internal working</a:t>
            </a:r>
          </a:p>
        </p:txBody>
      </p:sp>
      <p:sp>
        <p:nvSpPr>
          <p:cNvPr id="3" name="Content Placeholder 2">
            <a:extLst>
              <a:ext uri="{FF2B5EF4-FFF2-40B4-BE49-F238E27FC236}">
                <a16:creationId xmlns:a16="http://schemas.microsoft.com/office/drawing/2014/main" id="{715647E6-4325-43EB-9822-D95195E75E4B}"/>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CCF81030-A568-4B78-B7CF-C736FCABE9A9}"/>
              </a:ext>
            </a:extLst>
          </p:cNvPr>
          <p:cNvPicPr>
            <a:picLocks noChangeAspect="1"/>
          </p:cNvPicPr>
          <p:nvPr/>
        </p:nvPicPr>
        <p:blipFill>
          <a:blip r:embed="rId2"/>
          <a:stretch>
            <a:fillRect/>
          </a:stretch>
        </p:blipFill>
        <p:spPr>
          <a:xfrm>
            <a:off x="1805608" y="2286000"/>
            <a:ext cx="7643191" cy="4009780"/>
          </a:xfrm>
          <a:prstGeom prst="rect">
            <a:avLst/>
          </a:prstGeom>
        </p:spPr>
      </p:pic>
    </p:spTree>
    <p:extLst>
      <p:ext uri="{BB962C8B-B14F-4D97-AF65-F5344CB8AC3E}">
        <p14:creationId xmlns:p14="http://schemas.microsoft.com/office/powerpoint/2010/main" val="33374801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AD7E-BA72-4D63-A8EC-BAB88FA09F41}"/>
              </a:ext>
            </a:extLst>
          </p:cNvPr>
          <p:cNvSpPr>
            <a:spLocks noGrp="1"/>
          </p:cNvSpPr>
          <p:nvPr>
            <p:ph type="title"/>
          </p:nvPr>
        </p:nvSpPr>
        <p:spPr/>
        <p:txBody>
          <a:bodyPr/>
          <a:lstStyle/>
          <a:p>
            <a:r>
              <a:rPr lang="en-IN" dirty="0"/>
              <a:t>Internal working</a:t>
            </a:r>
          </a:p>
        </p:txBody>
      </p:sp>
      <p:sp>
        <p:nvSpPr>
          <p:cNvPr id="3" name="Content Placeholder 2">
            <a:extLst>
              <a:ext uri="{FF2B5EF4-FFF2-40B4-BE49-F238E27FC236}">
                <a16:creationId xmlns:a16="http://schemas.microsoft.com/office/drawing/2014/main" id="{1442C55A-FE99-49CE-AE7A-65424E87E2F6}"/>
              </a:ext>
            </a:extLst>
          </p:cNvPr>
          <p:cNvSpPr>
            <a:spLocks noGrp="1"/>
          </p:cNvSpPr>
          <p:nvPr>
            <p:ph idx="1"/>
          </p:nvPr>
        </p:nvSpPr>
        <p:spPr/>
        <p:txBody>
          <a:bodyPr>
            <a:normAutofit lnSpcReduction="10000"/>
          </a:bodyPr>
          <a:lstStyle/>
          <a:p>
            <a:r>
              <a:rPr lang="en-US" dirty="0"/>
              <a:t>1. Hadoop reads the input, breaks it using new line characters as the separator and then runs the map function passing each line as an argument with the line number as the key and the line contents as the value.</a:t>
            </a:r>
          </a:p>
          <a:p>
            <a:r>
              <a:rPr lang="en-US" dirty="0"/>
              <a:t>2. The map function tokenizes the line, and for each token (word), emits a key-value pair </a:t>
            </a:r>
            <a:r>
              <a:rPr lang="en-IN" dirty="0"/>
              <a:t>(word,1).</a:t>
            </a:r>
          </a:p>
          <a:p>
            <a:r>
              <a:rPr lang="en-US" dirty="0"/>
              <a:t>3. Hadoop collects all the (word,1) pairs, sorts them by the word, groups all the values emitted against each unique key, and invokes the reduce function once for each unique key passing the key and values for that key as an argument.</a:t>
            </a:r>
          </a:p>
          <a:p>
            <a:r>
              <a:rPr lang="en-US" dirty="0"/>
              <a:t>4. The reduce function counts the number of occurrences of each word using the values and emits it as a key-value pair.</a:t>
            </a:r>
          </a:p>
          <a:p>
            <a:r>
              <a:rPr lang="en-US" dirty="0"/>
              <a:t>5. Hadoop writes the final output to the output directory.</a:t>
            </a:r>
            <a:endParaRPr lang="en-IN" dirty="0"/>
          </a:p>
        </p:txBody>
      </p:sp>
    </p:spTree>
    <p:extLst>
      <p:ext uri="{BB962C8B-B14F-4D97-AF65-F5344CB8AC3E}">
        <p14:creationId xmlns:p14="http://schemas.microsoft.com/office/powerpoint/2010/main" val="35824988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EFD5-ADB0-4CC5-952E-EB79BFAD90BC}"/>
              </a:ext>
            </a:extLst>
          </p:cNvPr>
          <p:cNvSpPr>
            <a:spLocks noGrp="1"/>
          </p:cNvSpPr>
          <p:nvPr>
            <p:ph type="title"/>
          </p:nvPr>
        </p:nvSpPr>
        <p:spPr/>
        <p:txBody>
          <a:bodyPr/>
          <a:lstStyle/>
          <a:p>
            <a:r>
              <a:rPr lang="en-IN" dirty="0"/>
              <a:t>Adding the combiner step</a:t>
            </a:r>
          </a:p>
        </p:txBody>
      </p:sp>
      <p:sp>
        <p:nvSpPr>
          <p:cNvPr id="3" name="Content Placeholder 2">
            <a:extLst>
              <a:ext uri="{FF2B5EF4-FFF2-40B4-BE49-F238E27FC236}">
                <a16:creationId xmlns:a16="http://schemas.microsoft.com/office/drawing/2014/main" id="{4103886F-4F75-439A-80DF-BEBF35B377CA}"/>
              </a:ext>
            </a:extLst>
          </p:cNvPr>
          <p:cNvSpPr>
            <a:spLocks noGrp="1"/>
          </p:cNvSpPr>
          <p:nvPr>
            <p:ph idx="1"/>
          </p:nvPr>
        </p:nvSpPr>
        <p:spPr/>
        <p:txBody>
          <a:bodyPr>
            <a:normAutofit fontScale="85000" lnSpcReduction="20000"/>
          </a:bodyPr>
          <a:lstStyle/>
          <a:p>
            <a:r>
              <a:rPr lang="en-US" dirty="0"/>
              <a:t>A single Map task may output many key-value pairs with the same key causing Hadoop to </a:t>
            </a:r>
            <a:r>
              <a:rPr lang="en-US" b="1" dirty="0"/>
              <a:t>shuffle </a:t>
            </a:r>
            <a:r>
              <a:rPr lang="en-US" dirty="0"/>
              <a:t>(move) all those values over the network to the Reduce tasks, incurring a significant overhead. For example, in the previous </a:t>
            </a:r>
            <a:r>
              <a:rPr lang="en-US" dirty="0" err="1"/>
              <a:t>WordCount</a:t>
            </a:r>
            <a:r>
              <a:rPr lang="en-US" dirty="0"/>
              <a:t> MapReduce program, when a Mapper encounters multiple occurrences of the same word in a single Map task, the map function would output many &lt;word,1&gt; intermediate key-value pairs to be transmitted over the network. </a:t>
            </a:r>
          </a:p>
          <a:p>
            <a:r>
              <a:rPr lang="en-US" dirty="0"/>
              <a:t>However, we can optimize this scenario if we can sum all the instances of &lt;word,1&gt; pairs to a single &lt;word, count&gt; pair before sending the data across the network to the Reducers.</a:t>
            </a:r>
          </a:p>
          <a:p>
            <a:r>
              <a:rPr lang="en-US" dirty="0"/>
              <a:t>To optimize such scenarios, Hadoop supports a special function called </a:t>
            </a:r>
            <a:r>
              <a:rPr lang="en-US" b="1" dirty="0"/>
              <a:t>combiner</a:t>
            </a:r>
            <a:r>
              <a:rPr lang="en-US" dirty="0"/>
              <a:t>, which performs local aggregation of the Map task output key-value pairs. When provided, Hadoop calls the combiner function on the Map task outputs before persisting the data on the disk to shuffle the Reduce tasks. </a:t>
            </a:r>
          </a:p>
          <a:p>
            <a:r>
              <a:rPr lang="en-US" dirty="0"/>
              <a:t>This can significantly reduce the amount of data shuffled from the Map tasks to the Reduce tasks. It should be noted that the combiner is an optional step of the MapReduce flow. Even when you provide a combiner implementation, Hadoop may decide to invoke it only for a subset of the Map output data or may decide to not invoke it at all.</a:t>
            </a:r>
            <a:endParaRPr lang="en-IN" dirty="0"/>
          </a:p>
        </p:txBody>
      </p:sp>
    </p:spTree>
    <p:extLst>
      <p:ext uri="{BB962C8B-B14F-4D97-AF65-F5344CB8AC3E}">
        <p14:creationId xmlns:p14="http://schemas.microsoft.com/office/powerpoint/2010/main" val="2165659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37E2-9963-4C7C-BD2F-1099BE5F5BA2}"/>
              </a:ext>
            </a:extLst>
          </p:cNvPr>
          <p:cNvSpPr>
            <a:spLocks noGrp="1"/>
          </p:cNvSpPr>
          <p:nvPr>
            <p:ph type="title"/>
          </p:nvPr>
        </p:nvSpPr>
        <p:spPr/>
        <p:txBody>
          <a:bodyPr/>
          <a:lstStyle/>
          <a:p>
            <a:r>
              <a:rPr lang="en-US" dirty="0"/>
              <a:t>RAID Concept</a:t>
            </a:r>
            <a:endParaRPr lang="en-IN" dirty="0"/>
          </a:p>
        </p:txBody>
      </p:sp>
      <p:sp>
        <p:nvSpPr>
          <p:cNvPr id="3" name="Content Placeholder 2">
            <a:extLst>
              <a:ext uri="{FF2B5EF4-FFF2-40B4-BE49-F238E27FC236}">
                <a16:creationId xmlns:a16="http://schemas.microsoft.com/office/drawing/2014/main" id="{655FE529-2F7C-4F75-BE7A-9112AF9F7B16}"/>
              </a:ext>
            </a:extLst>
          </p:cNvPr>
          <p:cNvSpPr>
            <a:spLocks noGrp="1"/>
          </p:cNvSpPr>
          <p:nvPr>
            <p:ph idx="1"/>
          </p:nvPr>
        </p:nvSpPr>
        <p:spPr/>
        <p:txBody>
          <a:bodyPr/>
          <a:lstStyle/>
          <a:p>
            <a:endParaRPr lang="en-IN"/>
          </a:p>
        </p:txBody>
      </p:sp>
      <p:pic>
        <p:nvPicPr>
          <p:cNvPr id="1030" name="Picture 6">
            <a:extLst>
              <a:ext uri="{FF2B5EF4-FFF2-40B4-BE49-F238E27FC236}">
                <a16:creationId xmlns:a16="http://schemas.microsoft.com/office/drawing/2014/main" id="{08263900-DF76-45AE-82AA-51BB52A6D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664" y="2505944"/>
            <a:ext cx="5715000" cy="360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5412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C8C4-27A8-41C4-984A-0AB79B4903C1}"/>
              </a:ext>
            </a:extLst>
          </p:cNvPr>
          <p:cNvSpPr>
            <a:spLocks noGrp="1"/>
          </p:cNvSpPr>
          <p:nvPr>
            <p:ph type="title"/>
          </p:nvPr>
        </p:nvSpPr>
        <p:spPr/>
        <p:txBody>
          <a:bodyPr/>
          <a:lstStyle/>
          <a:p>
            <a:r>
              <a:rPr lang="en-IN" dirty="0"/>
              <a:t>How it works</a:t>
            </a:r>
          </a:p>
        </p:txBody>
      </p:sp>
      <p:sp>
        <p:nvSpPr>
          <p:cNvPr id="3" name="Content Placeholder 2">
            <a:extLst>
              <a:ext uri="{FF2B5EF4-FFF2-40B4-BE49-F238E27FC236}">
                <a16:creationId xmlns:a16="http://schemas.microsoft.com/office/drawing/2014/main" id="{6D4B4536-5055-4B6F-8154-B1D486B0FB20}"/>
              </a:ext>
            </a:extLst>
          </p:cNvPr>
          <p:cNvSpPr>
            <a:spLocks noGrp="1"/>
          </p:cNvSpPr>
          <p:nvPr>
            <p:ph idx="1"/>
          </p:nvPr>
        </p:nvSpPr>
        <p:spPr/>
        <p:txBody>
          <a:bodyPr>
            <a:normAutofit/>
          </a:bodyPr>
          <a:lstStyle/>
          <a:p>
            <a:r>
              <a:rPr lang="en-US" dirty="0"/>
              <a:t>When provided, Hadoop calls the combiner function on the Map task outputs before persisting the data on the disk for shuffling to the Reduce tasks. The combiner can preprocess the data generated by the Mapper before sending it to the Reducer, thus reducing the amount of data that needs to be transferred.</a:t>
            </a:r>
          </a:p>
          <a:p>
            <a:r>
              <a:rPr lang="en-US" dirty="0"/>
              <a:t>In the </a:t>
            </a:r>
            <a:r>
              <a:rPr lang="en-US" dirty="0" err="1"/>
              <a:t>WordCount</a:t>
            </a:r>
            <a:r>
              <a:rPr lang="en-US" dirty="0"/>
              <a:t> application, combiner receives </a:t>
            </a:r>
            <a:r>
              <a:rPr lang="en-US" i="1" dirty="0"/>
              <a:t>N </a:t>
            </a:r>
            <a:r>
              <a:rPr lang="en-US" dirty="0"/>
              <a:t>number of (word,1) pairs as input and outputs a single (word, N) pair. </a:t>
            </a:r>
          </a:p>
          <a:p>
            <a:r>
              <a:rPr lang="en-US" dirty="0"/>
              <a:t>For example, if an input processed by a Map task had 1,000 occurrences of the word “the”, the Mapper will generate 1,000 (the,1) pairs, while the combiner will generate one (the,1000) pair, thus reducing the amount of data that needs to be transferred to the Reduce tasks.</a:t>
            </a:r>
            <a:endParaRPr lang="en-IN" dirty="0"/>
          </a:p>
        </p:txBody>
      </p:sp>
    </p:spTree>
    <p:extLst>
      <p:ext uri="{BB962C8B-B14F-4D97-AF65-F5344CB8AC3E}">
        <p14:creationId xmlns:p14="http://schemas.microsoft.com/office/powerpoint/2010/main" val="41686176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2DEA9-78E5-4B26-973B-328420E575D3}"/>
              </a:ext>
            </a:extLst>
          </p:cNvPr>
          <p:cNvSpPr>
            <a:spLocks noGrp="1"/>
          </p:cNvSpPr>
          <p:nvPr>
            <p:ph type="title"/>
          </p:nvPr>
        </p:nvSpPr>
        <p:spPr/>
        <p:txBody>
          <a:bodyPr/>
          <a:lstStyle/>
          <a:p>
            <a:r>
              <a:rPr lang="en-IN" dirty="0"/>
              <a:t>How it works</a:t>
            </a:r>
          </a:p>
        </p:txBody>
      </p:sp>
      <p:sp>
        <p:nvSpPr>
          <p:cNvPr id="3" name="Content Placeholder 2">
            <a:extLst>
              <a:ext uri="{FF2B5EF4-FFF2-40B4-BE49-F238E27FC236}">
                <a16:creationId xmlns:a16="http://schemas.microsoft.com/office/drawing/2014/main" id="{4229BA75-ABA0-4A20-BF9A-9190B79EAC1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B98DAA4-7456-4735-A14C-CFFBB5E0093F}"/>
              </a:ext>
            </a:extLst>
          </p:cNvPr>
          <p:cNvPicPr>
            <a:picLocks noChangeAspect="1"/>
          </p:cNvPicPr>
          <p:nvPr/>
        </p:nvPicPr>
        <p:blipFill>
          <a:blip r:embed="rId2"/>
          <a:stretch>
            <a:fillRect/>
          </a:stretch>
        </p:blipFill>
        <p:spPr>
          <a:xfrm>
            <a:off x="2593285" y="2286000"/>
            <a:ext cx="6497706" cy="3571258"/>
          </a:xfrm>
          <a:prstGeom prst="rect">
            <a:avLst/>
          </a:prstGeom>
        </p:spPr>
      </p:pic>
    </p:spTree>
    <p:extLst>
      <p:ext uri="{BB962C8B-B14F-4D97-AF65-F5344CB8AC3E}">
        <p14:creationId xmlns:p14="http://schemas.microsoft.com/office/powerpoint/2010/main" val="24963262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ECE3F-3D11-4E8B-B4F5-03BCFEC5D776}"/>
              </a:ext>
            </a:extLst>
          </p:cNvPr>
          <p:cNvSpPr>
            <a:spLocks noGrp="1"/>
          </p:cNvSpPr>
          <p:nvPr>
            <p:ph type="title"/>
          </p:nvPr>
        </p:nvSpPr>
        <p:spPr/>
        <p:txBody>
          <a:bodyPr/>
          <a:lstStyle/>
          <a:p>
            <a:r>
              <a:rPr lang="en-IN" dirty="0"/>
              <a:t>Code changes</a:t>
            </a:r>
          </a:p>
        </p:txBody>
      </p:sp>
      <p:sp>
        <p:nvSpPr>
          <p:cNvPr id="3" name="Content Placeholder 2">
            <a:extLst>
              <a:ext uri="{FF2B5EF4-FFF2-40B4-BE49-F238E27FC236}">
                <a16:creationId xmlns:a16="http://schemas.microsoft.com/office/drawing/2014/main" id="{1AA3CFE6-30BA-49DA-9143-8BF4C9EF2C19}"/>
              </a:ext>
            </a:extLst>
          </p:cNvPr>
          <p:cNvSpPr>
            <a:spLocks noGrp="1"/>
          </p:cNvSpPr>
          <p:nvPr>
            <p:ph idx="1"/>
          </p:nvPr>
        </p:nvSpPr>
        <p:spPr/>
        <p:txBody>
          <a:bodyPr/>
          <a:lstStyle/>
          <a:p>
            <a:r>
              <a:rPr lang="en-US" dirty="0"/>
              <a:t>Uncomment the following line in the WordCount.java file to enable the combiner for </a:t>
            </a:r>
            <a:r>
              <a:rPr lang="en-IN" dirty="0"/>
              <a:t>the </a:t>
            </a:r>
            <a:r>
              <a:rPr lang="en-IN" dirty="0" err="1"/>
              <a:t>WordCount</a:t>
            </a:r>
            <a:r>
              <a:rPr lang="en-IN" dirty="0"/>
              <a:t> application:</a:t>
            </a:r>
          </a:p>
          <a:p>
            <a:r>
              <a:rPr lang="en-IN" dirty="0" err="1"/>
              <a:t>job.setCombinerClass</a:t>
            </a:r>
            <a:r>
              <a:rPr lang="en-IN" dirty="0"/>
              <a:t>(</a:t>
            </a:r>
            <a:r>
              <a:rPr lang="en-IN" dirty="0" err="1"/>
              <a:t>IntSumReducer.class</a:t>
            </a:r>
            <a:r>
              <a:rPr lang="en-IN" dirty="0"/>
              <a:t>);</a:t>
            </a:r>
          </a:p>
          <a:p>
            <a:endParaRPr lang="en-IN" dirty="0"/>
          </a:p>
          <a:p>
            <a:r>
              <a:rPr lang="en-IN" dirty="0"/>
              <a:t>Then recompile the code and execute.</a:t>
            </a:r>
          </a:p>
        </p:txBody>
      </p:sp>
    </p:spTree>
    <p:extLst>
      <p:ext uri="{BB962C8B-B14F-4D97-AF65-F5344CB8AC3E}">
        <p14:creationId xmlns:p14="http://schemas.microsoft.com/office/powerpoint/2010/main" val="39782369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4BA3-85F2-4812-8800-E71F9D83FA19}"/>
              </a:ext>
            </a:extLst>
          </p:cNvPr>
          <p:cNvSpPr>
            <a:spLocks noGrp="1"/>
          </p:cNvSpPr>
          <p:nvPr>
            <p:ph type="title"/>
          </p:nvPr>
        </p:nvSpPr>
        <p:spPr/>
        <p:txBody>
          <a:bodyPr/>
          <a:lstStyle/>
          <a:p>
            <a:r>
              <a:rPr lang="en-IN" dirty="0"/>
              <a:t>Simple analytics</a:t>
            </a:r>
          </a:p>
        </p:txBody>
      </p:sp>
      <p:sp>
        <p:nvSpPr>
          <p:cNvPr id="3" name="Content Placeholder 2">
            <a:extLst>
              <a:ext uri="{FF2B5EF4-FFF2-40B4-BE49-F238E27FC236}">
                <a16:creationId xmlns:a16="http://schemas.microsoft.com/office/drawing/2014/main" id="{8E86CE18-2370-4DDD-82E4-8585342D9499}"/>
              </a:ext>
            </a:extLst>
          </p:cNvPr>
          <p:cNvSpPr>
            <a:spLocks noGrp="1"/>
          </p:cNvSpPr>
          <p:nvPr>
            <p:ph idx="1"/>
          </p:nvPr>
        </p:nvSpPr>
        <p:spPr/>
        <p:txBody>
          <a:bodyPr/>
          <a:lstStyle/>
          <a:p>
            <a:r>
              <a:rPr lang="en-IN" dirty="0" err="1"/>
              <a:t>MsgSizeAggregateMapReduce</a:t>
            </a:r>
            <a:r>
              <a:rPr lang="en-IN" dirty="0"/>
              <a:t> in d:\code\hadoop\JavaBookEx\chapter_5</a:t>
            </a:r>
          </a:p>
          <a:p>
            <a:r>
              <a:rPr lang="en-US" dirty="0"/>
              <a:t>Aggregate metrics such as mean, max, min, standard deviation, and so on, provide the basic overview of a dataset. </a:t>
            </a:r>
          </a:p>
          <a:p>
            <a:r>
              <a:rPr lang="en-US" dirty="0"/>
              <a:t>You may perform these calculations, either for the whole dataset or to a subset or a sample of the dataset.</a:t>
            </a:r>
          </a:p>
          <a:p>
            <a:r>
              <a:rPr lang="en-US" dirty="0"/>
              <a:t>In this example, we will use Hadoop MapReduce to calculate the minimum, maximum, and average size of files served from a web server, by processing logs of the web server.</a:t>
            </a:r>
            <a:endParaRPr lang="en-IN" dirty="0"/>
          </a:p>
          <a:p>
            <a:endParaRPr lang="en-IN" dirty="0"/>
          </a:p>
        </p:txBody>
      </p:sp>
    </p:spTree>
    <p:extLst>
      <p:ext uri="{BB962C8B-B14F-4D97-AF65-F5344CB8AC3E}">
        <p14:creationId xmlns:p14="http://schemas.microsoft.com/office/powerpoint/2010/main" val="34411344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A1E9-ED32-463D-99A7-EF9F0C2580CC}"/>
              </a:ext>
            </a:extLst>
          </p:cNvPr>
          <p:cNvSpPr>
            <a:spLocks noGrp="1"/>
          </p:cNvSpPr>
          <p:nvPr>
            <p:ph type="title"/>
          </p:nvPr>
        </p:nvSpPr>
        <p:spPr/>
        <p:txBody>
          <a:bodyPr/>
          <a:lstStyle/>
          <a:p>
            <a:r>
              <a:rPr lang="en-IN" dirty="0"/>
              <a:t>Understanding the processing</a:t>
            </a:r>
          </a:p>
        </p:txBody>
      </p:sp>
      <p:sp>
        <p:nvSpPr>
          <p:cNvPr id="3" name="Content Placeholder 2">
            <a:extLst>
              <a:ext uri="{FF2B5EF4-FFF2-40B4-BE49-F238E27FC236}">
                <a16:creationId xmlns:a16="http://schemas.microsoft.com/office/drawing/2014/main" id="{C89D74C6-537F-4232-95E1-83DCFE60D94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81047E0-AAF3-40F0-AD3C-F2616D87C492}"/>
              </a:ext>
            </a:extLst>
          </p:cNvPr>
          <p:cNvPicPr>
            <a:picLocks noChangeAspect="1"/>
          </p:cNvPicPr>
          <p:nvPr/>
        </p:nvPicPr>
        <p:blipFill>
          <a:blip r:embed="rId2"/>
          <a:stretch>
            <a:fillRect/>
          </a:stretch>
        </p:blipFill>
        <p:spPr>
          <a:xfrm>
            <a:off x="1907825" y="2392017"/>
            <a:ext cx="7952678" cy="3213652"/>
          </a:xfrm>
          <a:prstGeom prst="rect">
            <a:avLst/>
          </a:prstGeom>
        </p:spPr>
      </p:pic>
    </p:spTree>
    <p:extLst>
      <p:ext uri="{BB962C8B-B14F-4D97-AF65-F5344CB8AC3E}">
        <p14:creationId xmlns:p14="http://schemas.microsoft.com/office/powerpoint/2010/main" val="8781150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31F78-7CBB-451B-A83E-2E68D0D5521F}"/>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FE1D2E58-E720-4CC2-A3DB-357DAD6D28DA}"/>
              </a:ext>
            </a:extLst>
          </p:cNvPr>
          <p:cNvSpPr>
            <a:spLocks noGrp="1"/>
          </p:cNvSpPr>
          <p:nvPr>
            <p:ph idx="1"/>
          </p:nvPr>
        </p:nvSpPr>
        <p:spPr/>
        <p:txBody>
          <a:bodyPr>
            <a:normAutofit fontScale="85000" lnSpcReduction="20000"/>
          </a:bodyPr>
          <a:lstStyle/>
          <a:p>
            <a:r>
              <a:rPr lang="en-US" dirty="0"/>
              <a:t>The Map function emits the size of the file as the value and the string </a:t>
            </a:r>
            <a:r>
              <a:rPr lang="en-US" dirty="0" err="1"/>
              <a:t>msgSize</a:t>
            </a:r>
            <a:r>
              <a:rPr lang="en-US" dirty="0"/>
              <a:t> as the key. </a:t>
            </a:r>
          </a:p>
          <a:p>
            <a:r>
              <a:rPr lang="en-US" dirty="0"/>
              <a:t>We use a single Reduce task, and all the intermediate key-value pairs will be sent to that Reduce task. </a:t>
            </a:r>
          </a:p>
          <a:p>
            <a:r>
              <a:rPr lang="en-US" dirty="0"/>
              <a:t>Then, the Reduce function calculates the aggregate values using the information emitted by the Map tasks.</a:t>
            </a:r>
          </a:p>
          <a:p>
            <a:r>
              <a:rPr lang="en-US" dirty="0"/>
              <a:t>HTTP logs follow a standard pattern as follows. The last token is the size of the web page</a:t>
            </a:r>
          </a:p>
          <a:p>
            <a:r>
              <a:rPr lang="en-IN" dirty="0"/>
              <a:t>served:</a:t>
            </a:r>
          </a:p>
          <a:p>
            <a:r>
              <a:rPr lang="en-US" b="1" dirty="0"/>
              <a:t>205.212.115.106 - - [01/Jul/1995:00:00:12 -0400] "GET</a:t>
            </a:r>
          </a:p>
          <a:p>
            <a:r>
              <a:rPr lang="en-US" b="1" dirty="0"/>
              <a:t>/shuttle/countdown/countdown.html HTTP/1.0" 200 3985</a:t>
            </a:r>
          </a:p>
          <a:p>
            <a:r>
              <a:rPr lang="en-US" dirty="0"/>
              <a:t>We will use the Java regular expressions to parse the log lines, and the </a:t>
            </a:r>
            <a:r>
              <a:rPr lang="en-US" dirty="0" err="1"/>
              <a:t>Pattern.compile</a:t>
            </a:r>
            <a:r>
              <a:rPr lang="en-US" dirty="0"/>
              <a:t>() method at the top of the class defines the regular expression. Regular expressions are a very useful tool while writing text-processing Hadoop computations.</a:t>
            </a:r>
            <a:endParaRPr lang="en-IN" dirty="0"/>
          </a:p>
        </p:txBody>
      </p:sp>
    </p:spTree>
    <p:extLst>
      <p:ext uri="{BB962C8B-B14F-4D97-AF65-F5344CB8AC3E}">
        <p14:creationId xmlns:p14="http://schemas.microsoft.com/office/powerpoint/2010/main" val="1996196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7AAF9-9D67-4C70-BC33-7B9F30CAA4DD}"/>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BB7E98B0-5CEE-45BE-88B3-E06516257425}"/>
              </a:ext>
            </a:extLst>
          </p:cNvPr>
          <p:cNvSpPr>
            <a:spLocks noGrp="1"/>
          </p:cNvSpPr>
          <p:nvPr>
            <p:ph idx="1"/>
          </p:nvPr>
        </p:nvSpPr>
        <p:spPr/>
        <p:txBody>
          <a:bodyPr>
            <a:normAutofit/>
          </a:bodyPr>
          <a:lstStyle/>
          <a:p>
            <a:r>
              <a:rPr lang="en-US" dirty="0"/>
              <a:t>Map tasks receive each line in the log file as a different key-value pair. It parses the lines using regular expressions and emits the file size as the value with </a:t>
            </a:r>
            <a:r>
              <a:rPr lang="en-US" dirty="0" err="1"/>
              <a:t>msgSize</a:t>
            </a:r>
            <a:r>
              <a:rPr lang="en-US" dirty="0"/>
              <a:t> as the key.</a:t>
            </a:r>
          </a:p>
          <a:p>
            <a:r>
              <a:rPr lang="en-US" dirty="0"/>
              <a:t>Next, Hadoop collects all the output key-value pairs from the Map tasks and invokes the Reduce task. Reducer iterates all the values and calculates the minimum, maximum, and mean size of the files served from the web server. </a:t>
            </a:r>
          </a:p>
          <a:p>
            <a:r>
              <a:rPr lang="en-US" dirty="0"/>
              <a:t>It is worth noting that by making the values available as an iterator, Hadoop allows us to process the data without storing them in memory, allowing the Reducers to scale to large datasets. </a:t>
            </a:r>
          </a:p>
          <a:p>
            <a:r>
              <a:rPr lang="en-US" dirty="0"/>
              <a:t>Whenever possible, you should process the reduce function input values without storing them in memory.</a:t>
            </a:r>
            <a:endParaRPr lang="en-IN" dirty="0"/>
          </a:p>
        </p:txBody>
      </p:sp>
    </p:spTree>
    <p:extLst>
      <p:ext uri="{BB962C8B-B14F-4D97-AF65-F5344CB8AC3E}">
        <p14:creationId xmlns:p14="http://schemas.microsoft.com/office/powerpoint/2010/main" val="30297406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FD2E-0DCD-4EB1-A359-AE1C2410B593}"/>
              </a:ext>
            </a:extLst>
          </p:cNvPr>
          <p:cNvSpPr>
            <a:spLocks noGrp="1"/>
          </p:cNvSpPr>
          <p:nvPr>
            <p:ph type="title"/>
          </p:nvPr>
        </p:nvSpPr>
        <p:spPr/>
        <p:txBody>
          <a:bodyPr/>
          <a:lstStyle/>
          <a:p>
            <a:r>
              <a:rPr lang="en-IN" dirty="0"/>
              <a:t>Group by example</a:t>
            </a:r>
          </a:p>
        </p:txBody>
      </p:sp>
      <p:sp>
        <p:nvSpPr>
          <p:cNvPr id="3" name="Content Placeholder 2">
            <a:extLst>
              <a:ext uri="{FF2B5EF4-FFF2-40B4-BE49-F238E27FC236}">
                <a16:creationId xmlns:a16="http://schemas.microsoft.com/office/drawing/2014/main" id="{9A8C0317-AB92-43AE-A05A-86EC41C1DD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B835171-F226-4E98-8C41-9253972372BE}"/>
              </a:ext>
            </a:extLst>
          </p:cNvPr>
          <p:cNvPicPr>
            <a:picLocks noChangeAspect="1"/>
          </p:cNvPicPr>
          <p:nvPr/>
        </p:nvPicPr>
        <p:blipFill>
          <a:blip r:embed="rId2"/>
          <a:stretch>
            <a:fillRect/>
          </a:stretch>
        </p:blipFill>
        <p:spPr>
          <a:xfrm>
            <a:off x="1821498" y="2286000"/>
            <a:ext cx="8125332" cy="3628197"/>
          </a:xfrm>
          <a:prstGeom prst="rect">
            <a:avLst/>
          </a:prstGeom>
        </p:spPr>
      </p:pic>
    </p:spTree>
    <p:extLst>
      <p:ext uri="{BB962C8B-B14F-4D97-AF65-F5344CB8AC3E}">
        <p14:creationId xmlns:p14="http://schemas.microsoft.com/office/powerpoint/2010/main" val="3551070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9B80-C158-4CEF-A3E6-BE89B443E695}"/>
              </a:ext>
            </a:extLst>
          </p:cNvPr>
          <p:cNvSpPr>
            <a:spLocks noGrp="1"/>
          </p:cNvSpPr>
          <p:nvPr>
            <p:ph type="title"/>
          </p:nvPr>
        </p:nvSpPr>
        <p:spPr/>
        <p:txBody>
          <a:bodyPr/>
          <a:lstStyle/>
          <a:p>
            <a:r>
              <a:rPr lang="en-IN" dirty="0"/>
              <a:t>explanation</a:t>
            </a:r>
          </a:p>
        </p:txBody>
      </p:sp>
      <p:sp>
        <p:nvSpPr>
          <p:cNvPr id="3" name="Content Placeholder 2">
            <a:extLst>
              <a:ext uri="{FF2B5EF4-FFF2-40B4-BE49-F238E27FC236}">
                <a16:creationId xmlns:a16="http://schemas.microsoft.com/office/drawing/2014/main" id="{65C4B208-5E04-4104-9851-1065A8B11551}"/>
              </a:ext>
            </a:extLst>
          </p:cNvPr>
          <p:cNvSpPr>
            <a:spLocks noGrp="1"/>
          </p:cNvSpPr>
          <p:nvPr>
            <p:ph idx="1"/>
          </p:nvPr>
        </p:nvSpPr>
        <p:spPr/>
        <p:txBody>
          <a:bodyPr/>
          <a:lstStyle/>
          <a:p>
            <a:r>
              <a:rPr lang="en-US" dirty="0"/>
              <a:t>The </a:t>
            </a:r>
            <a:r>
              <a:rPr lang="en-US" b="1" dirty="0"/>
              <a:t>Map </a:t>
            </a:r>
            <a:r>
              <a:rPr lang="en-US" dirty="0"/>
              <a:t>tasks emit the requested URL path as the key. </a:t>
            </a:r>
          </a:p>
          <a:p>
            <a:r>
              <a:rPr lang="en-US" dirty="0"/>
              <a:t>Then, Hadoop sorts and groups the intermediate data by the key. </a:t>
            </a:r>
          </a:p>
          <a:p>
            <a:r>
              <a:rPr lang="en-US" dirty="0"/>
              <a:t>All values for a given key will be provided into a single Reduce function invocation, which will count the number of occurrences of that URL path.</a:t>
            </a:r>
          </a:p>
          <a:p>
            <a:endParaRPr lang="en-US" dirty="0"/>
          </a:p>
          <a:p>
            <a:r>
              <a:rPr lang="en-US" dirty="0"/>
              <a:t>HitCountMapReduce.java</a:t>
            </a:r>
            <a:endParaRPr lang="en-IN" dirty="0"/>
          </a:p>
        </p:txBody>
      </p:sp>
    </p:spTree>
    <p:extLst>
      <p:ext uri="{BB962C8B-B14F-4D97-AF65-F5344CB8AC3E}">
        <p14:creationId xmlns:p14="http://schemas.microsoft.com/office/powerpoint/2010/main" val="20049312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9AEA-973F-493E-961C-DDC51ED0A355}"/>
              </a:ext>
            </a:extLst>
          </p:cNvPr>
          <p:cNvSpPr>
            <a:spLocks noGrp="1"/>
          </p:cNvSpPr>
          <p:nvPr>
            <p:ph type="title"/>
          </p:nvPr>
        </p:nvSpPr>
        <p:spPr/>
        <p:txBody>
          <a:bodyPr/>
          <a:lstStyle/>
          <a:p>
            <a:r>
              <a:rPr lang="en-IN" dirty="0"/>
              <a:t>Find maximum temperature for every year</a:t>
            </a:r>
          </a:p>
        </p:txBody>
      </p:sp>
      <p:sp>
        <p:nvSpPr>
          <p:cNvPr id="3" name="Content Placeholder 2">
            <a:extLst>
              <a:ext uri="{FF2B5EF4-FFF2-40B4-BE49-F238E27FC236}">
                <a16:creationId xmlns:a16="http://schemas.microsoft.com/office/drawing/2014/main" id="{9A2A6048-E07B-49D5-8209-3A1BA368B4F3}"/>
              </a:ext>
            </a:extLst>
          </p:cNvPr>
          <p:cNvSpPr>
            <a:spLocks noGrp="1"/>
          </p:cNvSpPr>
          <p:nvPr>
            <p:ph idx="1"/>
          </p:nvPr>
        </p:nvSpPr>
        <p:spPr/>
        <p:txBody>
          <a:bodyPr/>
          <a:lstStyle/>
          <a:p>
            <a:r>
              <a:rPr lang="en-IN" dirty="0"/>
              <a:t>D:\code\hadoop\JavaBookEx\maxtemp</a:t>
            </a:r>
          </a:p>
          <a:p>
            <a:r>
              <a:rPr lang="en-IN" dirty="0"/>
              <a:t>Mapper parses each line in input file to retrieve only the year and temperature fields and adds them to the output line to the Reducer</a:t>
            </a:r>
          </a:p>
          <a:p>
            <a:r>
              <a:rPr lang="en-IN" dirty="0"/>
              <a:t>Reducer finds the maximum for each year group and finally prints year and max temperature for that year</a:t>
            </a:r>
          </a:p>
          <a:p>
            <a:endParaRPr lang="en-IN" dirty="0"/>
          </a:p>
          <a:p>
            <a:r>
              <a:rPr lang="en-IN" dirty="0"/>
              <a:t>Same example in Python</a:t>
            </a:r>
          </a:p>
          <a:p>
            <a:r>
              <a:rPr lang="en-IN" dirty="0"/>
              <a:t>D:\code\hadoop\pythonMaxTemp</a:t>
            </a:r>
          </a:p>
          <a:p>
            <a:endParaRPr lang="en-IN" dirty="0"/>
          </a:p>
        </p:txBody>
      </p:sp>
    </p:spTree>
    <p:extLst>
      <p:ext uri="{BB962C8B-B14F-4D97-AF65-F5344CB8AC3E}">
        <p14:creationId xmlns:p14="http://schemas.microsoft.com/office/powerpoint/2010/main" val="28692440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23045</TotalTime>
  <Words>6648</Words>
  <Application>Microsoft Office PowerPoint</Application>
  <PresentationFormat>Widescreen</PresentationFormat>
  <Paragraphs>439</Paragraphs>
  <Slides>105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Calibri</vt:lpstr>
      <vt:lpstr>Tw Cen MT</vt:lpstr>
      <vt:lpstr>Tw Cen MT Condensed</vt:lpstr>
      <vt:lpstr>Wingdings 3</vt:lpstr>
      <vt:lpstr>Integral</vt:lpstr>
      <vt:lpstr>big data Analytics and hadoop</vt:lpstr>
      <vt:lpstr>Motivation for big data</vt:lpstr>
      <vt:lpstr>Gordon moore</vt:lpstr>
      <vt:lpstr>Moore’s laW</vt:lpstr>
      <vt:lpstr>Moore’s law and parallel processing</vt:lpstr>
      <vt:lpstr>What is big data?</vt:lpstr>
      <vt:lpstr>Data storage and analysis</vt:lpstr>
      <vt:lpstr>Problems and solutions</vt:lpstr>
      <vt:lpstr>RAID Concept</vt:lpstr>
      <vt:lpstr>Hardware “scale-up” versus “scale-out”</vt:lpstr>
      <vt:lpstr>Google’s big data strategy</vt:lpstr>
      <vt:lpstr>Hadoop data locality</vt:lpstr>
      <vt:lpstr>Applications are moved to where the data is</vt:lpstr>
      <vt:lpstr>3-tier architecture</vt:lpstr>
      <vt:lpstr>Cloud without big data applications</vt:lpstr>
      <vt:lpstr>Cloud with big data</vt:lpstr>
      <vt:lpstr>Why so?</vt:lpstr>
      <vt:lpstr>Key concepts</vt:lpstr>
      <vt:lpstr>Scale out versus scale up</vt:lpstr>
      <vt:lpstr>Cost of scale up versus scale out</vt:lpstr>
      <vt:lpstr>Big data characteristics</vt:lpstr>
      <vt:lpstr>The “V”s</vt:lpstr>
      <vt:lpstr>volume</vt:lpstr>
      <vt:lpstr>velocity</vt:lpstr>
      <vt:lpstr>variety</vt:lpstr>
      <vt:lpstr>veracity</vt:lpstr>
      <vt:lpstr>value</vt:lpstr>
      <vt:lpstr>What is data analytics?</vt:lpstr>
      <vt:lpstr>Data and decisions</vt:lpstr>
      <vt:lpstr>Why data/business analytics</vt:lpstr>
      <vt:lpstr>Why data/business analytics</vt:lpstr>
      <vt:lpstr>Data and metrics</vt:lpstr>
      <vt:lpstr>analytics</vt:lpstr>
      <vt:lpstr>Objectives of analytics</vt:lpstr>
      <vt:lpstr>Some statistics</vt:lpstr>
      <vt:lpstr>Big data analytics (2017)</vt:lpstr>
      <vt:lpstr>Streaming data consumption</vt:lpstr>
      <vt:lpstr>hadoop</vt:lpstr>
      <vt:lpstr>history</vt:lpstr>
      <vt:lpstr>History … continued</vt:lpstr>
      <vt:lpstr>What is Hadoop?</vt:lpstr>
      <vt:lpstr>Distributed systems and hadoop</vt:lpstr>
      <vt:lpstr>How Hadoop achieves this?</vt:lpstr>
      <vt:lpstr>Hadoop ecosystem</vt:lpstr>
      <vt:lpstr>How is Hadoop different?</vt:lpstr>
      <vt:lpstr>What is Hadoop?</vt:lpstr>
      <vt:lpstr>Key Hadoop components</vt:lpstr>
      <vt:lpstr>Hadoop components</vt:lpstr>
      <vt:lpstr>mapreduce</vt:lpstr>
      <vt:lpstr>Mapreduce compared to rdbms</vt:lpstr>
      <vt:lpstr>Mapreduce concept</vt:lpstr>
      <vt:lpstr>Word count mapreduce example</vt:lpstr>
      <vt:lpstr>Mapreduce example</vt:lpstr>
      <vt:lpstr>mapreduce</vt:lpstr>
      <vt:lpstr>mapreduce</vt:lpstr>
      <vt:lpstr>Mapreduce 1 and 2</vt:lpstr>
      <vt:lpstr>Basic Hadoop architecture</vt:lpstr>
      <vt:lpstr>Hadoop daemons</vt:lpstr>
      <vt:lpstr>Hadoop cluster</vt:lpstr>
      <vt:lpstr>Name node and data node</vt:lpstr>
      <vt:lpstr>NameNode</vt:lpstr>
      <vt:lpstr>resource manager</vt:lpstr>
      <vt:lpstr>Hadoop cluster: Slaves</vt:lpstr>
      <vt:lpstr>hdfs</vt:lpstr>
      <vt:lpstr>HDfs</vt:lpstr>
      <vt:lpstr>hdfs</vt:lpstr>
      <vt:lpstr>Hdfs write operation</vt:lpstr>
      <vt:lpstr>Hdfs features</vt:lpstr>
      <vt:lpstr>Hdfs features</vt:lpstr>
      <vt:lpstr>Hdfs daemons</vt:lpstr>
      <vt:lpstr>Hadoop file system (fs) commands</vt:lpstr>
      <vt:lpstr>Hadoop file system (fs) commands …</vt:lpstr>
      <vt:lpstr>Hadoop file system (fs) commands …</vt:lpstr>
      <vt:lpstr>yarn</vt:lpstr>
      <vt:lpstr>yarn</vt:lpstr>
      <vt:lpstr>Mapreduce programming</vt:lpstr>
      <vt:lpstr>mapreduce example</vt:lpstr>
      <vt:lpstr>Another Mapreduce example</vt:lpstr>
      <vt:lpstr>Hands-on</vt:lpstr>
      <vt:lpstr>Java and Hadoop mapreduce</vt:lpstr>
      <vt:lpstr>Mapreduce use cases</vt:lpstr>
      <vt:lpstr>When not to use hadoop</vt:lpstr>
      <vt:lpstr>Code examples (d:\code\Hadoop)</vt:lpstr>
      <vt:lpstr>Hadoop-java explanation</vt:lpstr>
      <vt:lpstr>Wordcount example</vt:lpstr>
      <vt:lpstr>explanation</vt:lpstr>
      <vt:lpstr>Internal working</vt:lpstr>
      <vt:lpstr>Internal working</vt:lpstr>
      <vt:lpstr>Adding the combiner step</vt:lpstr>
      <vt:lpstr>How it works</vt:lpstr>
      <vt:lpstr>How it works</vt:lpstr>
      <vt:lpstr>Code changes</vt:lpstr>
      <vt:lpstr>Simple analytics</vt:lpstr>
      <vt:lpstr>Understanding the processing</vt:lpstr>
      <vt:lpstr>explanation</vt:lpstr>
      <vt:lpstr>explanation</vt:lpstr>
      <vt:lpstr>Group by example</vt:lpstr>
      <vt:lpstr>explanation</vt:lpstr>
      <vt:lpstr>Find maximum temperature for every year</vt:lpstr>
      <vt:lpstr>Batch analysis of sensor data</vt:lpstr>
      <vt:lpstr>Sensor data example</vt:lpstr>
      <vt:lpstr>Country-wise sales</vt:lpstr>
      <vt:lpstr>Find average salary</vt:lpstr>
      <vt:lpstr>Even/odd numbers</vt:lpstr>
      <vt:lpstr>Where to see system.out.println 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and big data</dc:title>
  <dc:creator>Atul Kahate</dc:creator>
  <cp:lastModifiedBy>Administrator</cp:lastModifiedBy>
  <cp:revision>115</cp:revision>
  <dcterms:created xsi:type="dcterms:W3CDTF">2019-10-27T05:58:45Z</dcterms:created>
  <dcterms:modified xsi:type="dcterms:W3CDTF">2024-01-03T05:07:12Z</dcterms:modified>
</cp:coreProperties>
</file>